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329" r:id="rId3"/>
    <p:sldId id="330" r:id="rId4"/>
    <p:sldId id="331" r:id="rId5"/>
    <p:sldId id="332" r:id="rId6"/>
    <p:sldId id="312" r:id="rId7"/>
    <p:sldId id="314" r:id="rId8"/>
    <p:sldId id="315" r:id="rId9"/>
    <p:sldId id="316" r:id="rId10"/>
    <p:sldId id="317" r:id="rId11"/>
    <p:sldId id="318" r:id="rId12"/>
    <p:sldId id="319" r:id="rId13"/>
    <p:sldId id="320" r:id="rId14"/>
    <p:sldId id="322" r:id="rId15"/>
    <p:sldId id="323" r:id="rId16"/>
    <p:sldId id="324" r:id="rId17"/>
    <p:sldId id="325" r:id="rId18"/>
    <p:sldId id="327" r:id="rId19"/>
    <p:sldId id="328" r:id="rId20"/>
    <p:sldId id="335" r:id="rId21"/>
    <p:sldId id="336" r:id="rId22"/>
    <p:sldId id="337" r:id="rId23"/>
    <p:sldId id="341" r:id="rId24"/>
    <p:sldId id="342" r:id="rId25"/>
    <p:sldId id="333" r:id="rId26"/>
    <p:sldId id="334" r:id="rId27"/>
    <p:sldId id="339" r:id="rId28"/>
    <p:sldId id="340" r:id="rId29"/>
    <p:sldId id="343" r:id="rId30"/>
    <p:sldId id="345" r:id="rId31"/>
    <p:sldId id="344" r:id="rId32"/>
    <p:sldId id="346" r:id="rId33"/>
    <p:sldId id="326" r:id="rId34"/>
    <p:sldId id="321"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D2B96-26D0-42A6-8915-82005E77E9BC}" v="1" dt="2021-12-26T11:33:02.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t Prud'hon" userId="196f0b5afced95ca" providerId="LiveId" clId="{242D2B96-26D0-42A6-8915-82005E77E9BC}"/>
    <pc:docChg chg="addSld modSld">
      <pc:chgData name="Laurent Prud'hon" userId="196f0b5afced95ca" providerId="LiveId" clId="{242D2B96-26D0-42A6-8915-82005E77E9BC}" dt="2021-12-26T11:33:02.906" v="0"/>
      <pc:docMkLst>
        <pc:docMk/>
      </pc:docMkLst>
      <pc:sldChg chg="add">
        <pc:chgData name="Laurent Prud'hon" userId="196f0b5afced95ca" providerId="LiveId" clId="{242D2B96-26D0-42A6-8915-82005E77E9BC}" dt="2021-12-26T11:33:02.906" v="0"/>
        <pc:sldMkLst>
          <pc:docMk/>
          <pc:sldMk cId="1253293990" sldId="312"/>
        </pc:sldMkLst>
      </pc:sldChg>
      <pc:sldChg chg="add">
        <pc:chgData name="Laurent Prud'hon" userId="196f0b5afced95ca" providerId="LiveId" clId="{242D2B96-26D0-42A6-8915-82005E77E9BC}" dt="2021-12-26T11:33:02.906" v="0"/>
        <pc:sldMkLst>
          <pc:docMk/>
          <pc:sldMk cId="3151783741" sldId="313"/>
        </pc:sldMkLst>
      </pc:sldChg>
      <pc:sldChg chg="add">
        <pc:chgData name="Laurent Prud'hon" userId="196f0b5afced95ca" providerId="LiveId" clId="{242D2B96-26D0-42A6-8915-82005E77E9BC}" dt="2021-12-26T11:33:02.906" v="0"/>
        <pc:sldMkLst>
          <pc:docMk/>
          <pc:sldMk cId="3682740340" sldId="314"/>
        </pc:sldMkLst>
      </pc:sldChg>
      <pc:sldChg chg="add">
        <pc:chgData name="Laurent Prud'hon" userId="196f0b5afced95ca" providerId="LiveId" clId="{242D2B96-26D0-42A6-8915-82005E77E9BC}" dt="2021-12-26T11:33:02.906" v="0"/>
        <pc:sldMkLst>
          <pc:docMk/>
          <pc:sldMk cId="2827363512" sldId="315"/>
        </pc:sldMkLst>
      </pc:sldChg>
      <pc:sldChg chg="add">
        <pc:chgData name="Laurent Prud'hon" userId="196f0b5afced95ca" providerId="LiveId" clId="{242D2B96-26D0-42A6-8915-82005E77E9BC}" dt="2021-12-26T11:33:02.906" v="0"/>
        <pc:sldMkLst>
          <pc:docMk/>
          <pc:sldMk cId="2072507014" sldId="316"/>
        </pc:sldMkLst>
      </pc:sldChg>
      <pc:sldChg chg="add">
        <pc:chgData name="Laurent Prud'hon" userId="196f0b5afced95ca" providerId="LiveId" clId="{242D2B96-26D0-42A6-8915-82005E77E9BC}" dt="2021-12-26T11:33:02.906" v="0"/>
        <pc:sldMkLst>
          <pc:docMk/>
          <pc:sldMk cId="1389810668" sldId="317"/>
        </pc:sldMkLst>
      </pc:sldChg>
      <pc:sldChg chg="add">
        <pc:chgData name="Laurent Prud'hon" userId="196f0b5afced95ca" providerId="LiveId" clId="{242D2B96-26D0-42A6-8915-82005E77E9BC}" dt="2021-12-26T11:33:02.906" v="0"/>
        <pc:sldMkLst>
          <pc:docMk/>
          <pc:sldMk cId="4274723368" sldId="318"/>
        </pc:sldMkLst>
      </pc:sldChg>
      <pc:sldChg chg="add">
        <pc:chgData name="Laurent Prud'hon" userId="196f0b5afced95ca" providerId="LiveId" clId="{242D2B96-26D0-42A6-8915-82005E77E9BC}" dt="2021-12-26T11:33:02.906" v="0"/>
        <pc:sldMkLst>
          <pc:docMk/>
          <pc:sldMk cId="475677335" sldId="319"/>
        </pc:sldMkLst>
      </pc:sldChg>
      <pc:sldChg chg="add">
        <pc:chgData name="Laurent Prud'hon" userId="196f0b5afced95ca" providerId="LiveId" clId="{242D2B96-26D0-42A6-8915-82005E77E9BC}" dt="2021-12-26T11:33:02.906" v="0"/>
        <pc:sldMkLst>
          <pc:docMk/>
          <pc:sldMk cId="2512509924" sldId="320"/>
        </pc:sldMkLst>
      </pc:sldChg>
      <pc:sldChg chg="add">
        <pc:chgData name="Laurent Prud'hon" userId="196f0b5afced95ca" providerId="LiveId" clId="{242D2B96-26D0-42A6-8915-82005E77E9BC}" dt="2021-12-26T11:33:02.906" v="0"/>
        <pc:sldMkLst>
          <pc:docMk/>
          <pc:sldMk cId="3823726978" sldId="321"/>
        </pc:sldMkLst>
      </pc:sldChg>
      <pc:sldChg chg="add">
        <pc:chgData name="Laurent Prud'hon" userId="196f0b5afced95ca" providerId="LiveId" clId="{242D2B96-26D0-42A6-8915-82005E77E9BC}" dt="2021-12-26T11:33:02.906" v="0"/>
        <pc:sldMkLst>
          <pc:docMk/>
          <pc:sldMk cId="363348359" sldId="322"/>
        </pc:sldMkLst>
      </pc:sldChg>
      <pc:sldChg chg="add">
        <pc:chgData name="Laurent Prud'hon" userId="196f0b5afced95ca" providerId="LiveId" clId="{242D2B96-26D0-42A6-8915-82005E77E9BC}" dt="2021-12-26T11:33:02.906" v="0"/>
        <pc:sldMkLst>
          <pc:docMk/>
          <pc:sldMk cId="2660627867" sldId="323"/>
        </pc:sldMkLst>
      </pc:sldChg>
      <pc:sldChg chg="add">
        <pc:chgData name="Laurent Prud'hon" userId="196f0b5afced95ca" providerId="LiveId" clId="{242D2B96-26D0-42A6-8915-82005E77E9BC}" dt="2021-12-26T11:33:02.906" v="0"/>
        <pc:sldMkLst>
          <pc:docMk/>
          <pc:sldMk cId="1023871965" sldId="324"/>
        </pc:sldMkLst>
      </pc:sldChg>
      <pc:sldChg chg="add">
        <pc:chgData name="Laurent Prud'hon" userId="196f0b5afced95ca" providerId="LiveId" clId="{242D2B96-26D0-42A6-8915-82005E77E9BC}" dt="2021-12-26T11:33:02.906" v="0"/>
        <pc:sldMkLst>
          <pc:docMk/>
          <pc:sldMk cId="3102568023" sldId="325"/>
        </pc:sldMkLst>
      </pc:sldChg>
      <pc:sldChg chg="add">
        <pc:chgData name="Laurent Prud'hon" userId="196f0b5afced95ca" providerId="LiveId" clId="{242D2B96-26D0-42A6-8915-82005E77E9BC}" dt="2021-12-26T11:33:02.906" v="0"/>
        <pc:sldMkLst>
          <pc:docMk/>
          <pc:sldMk cId="3449898961" sldId="326"/>
        </pc:sldMkLst>
      </pc:sldChg>
      <pc:sldChg chg="add">
        <pc:chgData name="Laurent Prud'hon" userId="196f0b5afced95ca" providerId="LiveId" clId="{242D2B96-26D0-42A6-8915-82005E77E9BC}" dt="2021-12-26T11:33:02.906" v="0"/>
        <pc:sldMkLst>
          <pc:docMk/>
          <pc:sldMk cId="1357153309" sldId="327"/>
        </pc:sldMkLst>
      </pc:sldChg>
      <pc:sldChg chg="add">
        <pc:chgData name="Laurent Prud'hon" userId="196f0b5afced95ca" providerId="LiveId" clId="{242D2B96-26D0-42A6-8915-82005E77E9BC}" dt="2021-12-26T11:33:02.906" v="0"/>
        <pc:sldMkLst>
          <pc:docMk/>
          <pc:sldMk cId="816101804" sldId="328"/>
        </pc:sldMkLst>
      </pc:sldChg>
      <pc:sldChg chg="add">
        <pc:chgData name="Laurent Prud'hon" userId="196f0b5afced95ca" providerId="LiveId" clId="{242D2B96-26D0-42A6-8915-82005E77E9BC}" dt="2021-12-26T11:33:02.906" v="0"/>
        <pc:sldMkLst>
          <pc:docMk/>
          <pc:sldMk cId="141072756" sldId="329"/>
        </pc:sldMkLst>
      </pc:sldChg>
      <pc:sldChg chg="add">
        <pc:chgData name="Laurent Prud'hon" userId="196f0b5afced95ca" providerId="LiveId" clId="{242D2B96-26D0-42A6-8915-82005E77E9BC}" dt="2021-12-26T11:33:02.906" v="0"/>
        <pc:sldMkLst>
          <pc:docMk/>
          <pc:sldMk cId="206577815" sldId="330"/>
        </pc:sldMkLst>
      </pc:sldChg>
      <pc:sldChg chg="add">
        <pc:chgData name="Laurent Prud'hon" userId="196f0b5afced95ca" providerId="LiveId" clId="{242D2B96-26D0-42A6-8915-82005E77E9BC}" dt="2021-12-26T11:33:02.906" v="0"/>
        <pc:sldMkLst>
          <pc:docMk/>
          <pc:sldMk cId="2217312666" sldId="331"/>
        </pc:sldMkLst>
      </pc:sldChg>
      <pc:sldChg chg="add">
        <pc:chgData name="Laurent Prud'hon" userId="196f0b5afced95ca" providerId="LiveId" clId="{242D2B96-26D0-42A6-8915-82005E77E9BC}" dt="2021-12-26T11:33:02.906" v="0"/>
        <pc:sldMkLst>
          <pc:docMk/>
          <pc:sldMk cId="1570490728" sldId="332"/>
        </pc:sldMkLst>
      </pc:sldChg>
      <pc:sldChg chg="add">
        <pc:chgData name="Laurent Prud'hon" userId="196f0b5afced95ca" providerId="LiveId" clId="{242D2B96-26D0-42A6-8915-82005E77E9BC}" dt="2021-12-26T11:33:02.906" v="0"/>
        <pc:sldMkLst>
          <pc:docMk/>
          <pc:sldMk cId="1430715494" sldId="333"/>
        </pc:sldMkLst>
      </pc:sldChg>
      <pc:sldChg chg="add">
        <pc:chgData name="Laurent Prud'hon" userId="196f0b5afced95ca" providerId="LiveId" clId="{242D2B96-26D0-42A6-8915-82005E77E9BC}" dt="2021-12-26T11:33:02.906" v="0"/>
        <pc:sldMkLst>
          <pc:docMk/>
          <pc:sldMk cId="488282359" sldId="334"/>
        </pc:sldMkLst>
      </pc:sldChg>
      <pc:sldChg chg="add">
        <pc:chgData name="Laurent Prud'hon" userId="196f0b5afced95ca" providerId="LiveId" clId="{242D2B96-26D0-42A6-8915-82005E77E9BC}" dt="2021-12-26T11:33:02.906" v="0"/>
        <pc:sldMkLst>
          <pc:docMk/>
          <pc:sldMk cId="2645047055" sldId="335"/>
        </pc:sldMkLst>
      </pc:sldChg>
      <pc:sldChg chg="add">
        <pc:chgData name="Laurent Prud'hon" userId="196f0b5afced95ca" providerId="LiveId" clId="{242D2B96-26D0-42A6-8915-82005E77E9BC}" dt="2021-12-26T11:33:02.906" v="0"/>
        <pc:sldMkLst>
          <pc:docMk/>
          <pc:sldMk cId="616530570" sldId="336"/>
        </pc:sldMkLst>
      </pc:sldChg>
      <pc:sldChg chg="add">
        <pc:chgData name="Laurent Prud'hon" userId="196f0b5afced95ca" providerId="LiveId" clId="{242D2B96-26D0-42A6-8915-82005E77E9BC}" dt="2021-12-26T11:33:02.906" v="0"/>
        <pc:sldMkLst>
          <pc:docMk/>
          <pc:sldMk cId="940048702" sldId="337"/>
        </pc:sldMkLst>
      </pc:sldChg>
      <pc:sldChg chg="add">
        <pc:chgData name="Laurent Prud'hon" userId="196f0b5afced95ca" providerId="LiveId" clId="{242D2B96-26D0-42A6-8915-82005E77E9BC}" dt="2021-12-26T11:33:02.906" v="0"/>
        <pc:sldMkLst>
          <pc:docMk/>
          <pc:sldMk cId="4258995377" sldId="339"/>
        </pc:sldMkLst>
      </pc:sldChg>
      <pc:sldChg chg="add">
        <pc:chgData name="Laurent Prud'hon" userId="196f0b5afced95ca" providerId="LiveId" clId="{242D2B96-26D0-42A6-8915-82005E77E9BC}" dt="2021-12-26T11:33:02.906" v="0"/>
        <pc:sldMkLst>
          <pc:docMk/>
          <pc:sldMk cId="4190034425" sldId="340"/>
        </pc:sldMkLst>
      </pc:sldChg>
      <pc:sldChg chg="add">
        <pc:chgData name="Laurent Prud'hon" userId="196f0b5afced95ca" providerId="LiveId" clId="{242D2B96-26D0-42A6-8915-82005E77E9BC}" dt="2021-12-26T11:33:02.906" v="0"/>
        <pc:sldMkLst>
          <pc:docMk/>
          <pc:sldMk cId="756850215" sldId="341"/>
        </pc:sldMkLst>
      </pc:sldChg>
      <pc:sldChg chg="add">
        <pc:chgData name="Laurent Prud'hon" userId="196f0b5afced95ca" providerId="LiveId" clId="{242D2B96-26D0-42A6-8915-82005E77E9BC}" dt="2021-12-26T11:33:02.906" v="0"/>
        <pc:sldMkLst>
          <pc:docMk/>
          <pc:sldMk cId="883074703" sldId="342"/>
        </pc:sldMkLst>
      </pc:sldChg>
      <pc:sldChg chg="add">
        <pc:chgData name="Laurent Prud'hon" userId="196f0b5afced95ca" providerId="LiveId" clId="{242D2B96-26D0-42A6-8915-82005E77E9BC}" dt="2021-12-26T11:33:02.906" v="0"/>
        <pc:sldMkLst>
          <pc:docMk/>
          <pc:sldMk cId="2625883828" sldId="343"/>
        </pc:sldMkLst>
      </pc:sldChg>
      <pc:sldChg chg="add">
        <pc:chgData name="Laurent Prud'hon" userId="196f0b5afced95ca" providerId="LiveId" clId="{242D2B96-26D0-42A6-8915-82005E77E9BC}" dt="2021-12-26T11:33:02.906" v="0"/>
        <pc:sldMkLst>
          <pc:docMk/>
          <pc:sldMk cId="1862378979" sldId="344"/>
        </pc:sldMkLst>
      </pc:sldChg>
      <pc:sldChg chg="add">
        <pc:chgData name="Laurent Prud'hon" userId="196f0b5afced95ca" providerId="LiveId" clId="{242D2B96-26D0-42A6-8915-82005E77E9BC}" dt="2021-12-26T11:33:02.906" v="0"/>
        <pc:sldMkLst>
          <pc:docMk/>
          <pc:sldMk cId="1978124453" sldId="345"/>
        </pc:sldMkLst>
      </pc:sldChg>
      <pc:sldChg chg="add">
        <pc:chgData name="Laurent Prud'hon" userId="196f0b5afced95ca" providerId="LiveId" clId="{242D2B96-26D0-42A6-8915-82005E77E9BC}" dt="2021-12-26T11:33:02.906" v="0"/>
        <pc:sldMkLst>
          <pc:docMk/>
          <pc:sldMk cId="3462934678" sldId="34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1D55D-00AF-471D-A5E4-E16C49BA7C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B08078-D310-4D7E-BA76-D83F2C4C1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068BF9B-DBEE-4541-9505-430740D5DF56}"/>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637121DD-B156-47BB-A424-65656CC704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62C03F1-69F7-4F2B-B672-6A49950387FB}"/>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240253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A3393-FF7E-45E7-B541-627F369D99A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067DEC9-9AF8-4D56-B129-BC60AA385ED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C326BD-8886-43B3-9B50-50DF6A399C70}"/>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D27FAA1A-6DEE-4E75-89EF-106082327F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95E779-6349-41BB-8A0E-7924F0EEB389}"/>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2234932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C0D04B9-2FC6-43D4-9643-62A5DFD5168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D05135B-6FCA-47FC-8182-C3C5D3C5913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352C1E-60E3-4BFB-9713-53D0E4B6C80C}"/>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57A9F586-1BCA-459F-9945-5CAA78ECFE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F55ABAE-E0A6-4CEC-8A6C-B61F8DD8D695}"/>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94469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90DA9-CD1F-4C86-A564-654EF1F5064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50ED383-D873-4722-9C53-F09F5E30AEE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0FF728-2525-436B-AB0D-0090D82A6F80}"/>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7A0E2293-ECA9-40CC-AD4D-E002C5E4A13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AEC13F-5303-4B4F-8994-29CF49AB30E8}"/>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167513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FE9065-4A87-4CB4-B624-F6E1118BE25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C1CDB71-C8EB-4325-BF14-AE60530BD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22811BB-79B0-41D2-B1A6-1D33310B2631}"/>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7D534B7B-6FD5-4442-AD73-75AE9C92C1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647B80-2153-4995-B8DD-FFA76FCB7F13}"/>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28301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28517-F5CC-4285-BDFF-930FD301917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5A5345-A2A8-453B-9092-9D3B639CDD1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B73C6BE-7154-40DE-87A8-751AED6834D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C7D9BEF-E1A1-41B5-855B-196149560F22}"/>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6" name="Espace réservé du pied de page 5">
            <a:extLst>
              <a:ext uri="{FF2B5EF4-FFF2-40B4-BE49-F238E27FC236}">
                <a16:creationId xmlns:a16="http://schemas.microsoft.com/office/drawing/2014/main" id="{411F3DBC-42F2-4990-883A-7D374200E3D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1F34A9C-E5FA-4A91-AE9D-B7181BB8F9F6}"/>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212881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EC90B6-94F0-4DB7-9A74-ED7A444AB22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5E9D862-588C-4F67-A766-0F29E2E19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B8CF2C-105C-41D2-8E0C-32545BB3850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0D3D96B-B504-4E41-A309-BA99FFC9E8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83778B1-B819-4CE5-896A-0051F4DDDD3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2E2DC2F-D0BC-4814-B02F-17EBDB17BB2B}"/>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8" name="Espace réservé du pied de page 7">
            <a:extLst>
              <a:ext uri="{FF2B5EF4-FFF2-40B4-BE49-F238E27FC236}">
                <a16:creationId xmlns:a16="http://schemas.microsoft.com/office/drawing/2014/main" id="{F0AB18CC-D342-4338-9AD3-842C997C8E0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AB59A85-C7D1-4A6E-A941-8B72E2D0852C}"/>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89244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B86D4C-5AFD-4F12-88FD-39CE346FE05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EB7486A-17DE-474A-8962-372A823BA819}"/>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4" name="Espace réservé du pied de page 3">
            <a:extLst>
              <a:ext uri="{FF2B5EF4-FFF2-40B4-BE49-F238E27FC236}">
                <a16:creationId xmlns:a16="http://schemas.microsoft.com/office/drawing/2014/main" id="{AD9903B7-D67B-4F50-9BE5-56964203200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1E1F07B-9BDA-4906-AEE8-1C42AAB5A1A6}"/>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209554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A9B1734-048A-4EBA-82FF-CC386EC32A8C}"/>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3" name="Espace réservé du pied de page 2">
            <a:extLst>
              <a:ext uri="{FF2B5EF4-FFF2-40B4-BE49-F238E27FC236}">
                <a16:creationId xmlns:a16="http://schemas.microsoft.com/office/drawing/2014/main" id="{CA707505-CE9C-4E99-8A46-D863D304A0E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27328FA-8A0E-4435-B261-644C81A2A9E9}"/>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1781264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29A52-8AC8-4763-B1B1-C4B90E4286E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909773A-943B-4345-92FF-D8CB0FF3A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ABBB644-BEE7-40F2-9188-3CFAE9E12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CDE6626-7254-4FEB-B728-B54051D4EDD9}"/>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6" name="Espace réservé du pied de page 5">
            <a:extLst>
              <a:ext uri="{FF2B5EF4-FFF2-40B4-BE49-F238E27FC236}">
                <a16:creationId xmlns:a16="http://schemas.microsoft.com/office/drawing/2014/main" id="{D7475805-77B7-4B3E-8DE4-401BA0D82C9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21D4560-7C5E-4ED9-9376-F712EC6AC09E}"/>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321981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EE9C76-42DC-4408-9880-302155F043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38F3310-E38B-4C81-B967-777ABAF00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E0508C7-A40F-408B-9058-FDFAF0C48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E3BCBD1-32F3-4321-8722-8C37AB911AF8}"/>
              </a:ext>
            </a:extLst>
          </p:cNvPr>
          <p:cNvSpPr>
            <a:spLocks noGrp="1"/>
          </p:cNvSpPr>
          <p:nvPr>
            <p:ph type="dt" sz="half" idx="10"/>
          </p:nvPr>
        </p:nvSpPr>
        <p:spPr/>
        <p:txBody>
          <a:bodyPr/>
          <a:lstStyle/>
          <a:p>
            <a:fld id="{54EEFB49-FB9B-4A48-BB67-FB9E8DF59DBE}" type="datetimeFigureOut">
              <a:rPr lang="fr-FR" smtClean="0"/>
              <a:t>26/12/2021</a:t>
            </a:fld>
            <a:endParaRPr lang="fr-FR"/>
          </a:p>
        </p:txBody>
      </p:sp>
      <p:sp>
        <p:nvSpPr>
          <p:cNvPr id="6" name="Espace réservé du pied de page 5">
            <a:extLst>
              <a:ext uri="{FF2B5EF4-FFF2-40B4-BE49-F238E27FC236}">
                <a16:creationId xmlns:a16="http://schemas.microsoft.com/office/drawing/2014/main" id="{2CCD2712-5943-4D99-BB40-7702E13452C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76D88C-EE64-4D78-8774-119DD5DEF99C}"/>
              </a:ext>
            </a:extLst>
          </p:cNvPr>
          <p:cNvSpPr>
            <a:spLocks noGrp="1"/>
          </p:cNvSpPr>
          <p:nvPr>
            <p:ph type="sldNum" sz="quarter" idx="12"/>
          </p:nvPr>
        </p:nvSpPr>
        <p:spPr/>
        <p:txBody>
          <a:bodyPr/>
          <a:lstStyle/>
          <a:p>
            <a:fld id="{197F907B-529C-4401-8E07-307A29B87FF2}" type="slidenum">
              <a:rPr lang="fr-FR" smtClean="0"/>
              <a:t>‹N°›</a:t>
            </a:fld>
            <a:endParaRPr lang="fr-FR"/>
          </a:p>
        </p:txBody>
      </p:sp>
    </p:spTree>
    <p:extLst>
      <p:ext uri="{BB962C8B-B14F-4D97-AF65-F5344CB8AC3E}">
        <p14:creationId xmlns:p14="http://schemas.microsoft.com/office/powerpoint/2010/main" val="413797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852327-EC9B-48F5-82E7-A15930923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3F22791-40F2-45BF-A8AF-701EDAA1B8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EBC595B-4916-4B60-9ECD-685479429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EFB49-FB9B-4A48-BB67-FB9E8DF59DBE}" type="datetimeFigureOut">
              <a:rPr lang="fr-FR" smtClean="0"/>
              <a:t>26/12/2021</a:t>
            </a:fld>
            <a:endParaRPr lang="fr-FR"/>
          </a:p>
        </p:txBody>
      </p:sp>
      <p:sp>
        <p:nvSpPr>
          <p:cNvPr id="5" name="Espace réservé du pied de page 4">
            <a:extLst>
              <a:ext uri="{FF2B5EF4-FFF2-40B4-BE49-F238E27FC236}">
                <a16:creationId xmlns:a16="http://schemas.microsoft.com/office/drawing/2014/main" id="{A1479770-EF50-438E-AED6-3064F6CCE8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8D8DDFF-9B82-41F6-9AB1-B2B0BF75B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F907B-529C-4401-8E07-307A29B87FF2}" type="slidenum">
              <a:rPr lang="fr-FR" smtClean="0"/>
              <a:t>‹N°›</a:t>
            </a:fld>
            <a:endParaRPr lang="fr-FR"/>
          </a:p>
        </p:txBody>
      </p:sp>
    </p:spTree>
    <p:extLst>
      <p:ext uri="{BB962C8B-B14F-4D97-AF65-F5344CB8AC3E}">
        <p14:creationId xmlns:p14="http://schemas.microsoft.com/office/powerpoint/2010/main" val="2131973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playlist?list=PLZSO_6-bSqHQHBCoGaObUljoXAyyqhpFW"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review-dcn-deformable-convolutional-networks-2nd-runner-up-in-2017-coco-detection-object-14e488efce44" TargetMode="External"/><Relationship Id="rId2" Type="http://schemas.openxmlformats.org/officeDocument/2006/relationships/hyperlink" Target="https://paperswithcode.com/paper/deformable-convolutional-networks"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paperswithcode.com/paper/cspnet-a-new-backbone-that-can-enhance" TargetMode="Externa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paperswithcode.com/paper/bridging-the-gap-between-anchor-based-an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aperswithcode.com/paper/scaled-yolov4-scaling-cross-stage-partial" TargetMode="External"/><Relationship Id="rId7" Type="http://schemas.openxmlformats.org/officeDocument/2006/relationships/image" Target="../media/image84.png"/><Relationship Id="rId2" Type="http://schemas.openxmlformats.org/officeDocument/2006/relationships/hyperlink" Target="https://arxiv.org/abs/2007.12099" TargetMode="External"/><Relationship Id="rId1" Type="http://schemas.openxmlformats.org/officeDocument/2006/relationships/slideLayout" Target="../slideLayouts/slideLayout2.xml"/><Relationship Id="rId6" Type="http://schemas.openxmlformats.org/officeDocument/2006/relationships/hyperlink" Target="https://github.com/microsoft/RepPoints" TargetMode="External"/><Relationship Id="rId5" Type="http://schemas.openxmlformats.org/officeDocument/2006/relationships/hyperlink" Target="https://www.paperswithcode.com/paper/reducing-label-noise-in-anchor-free-object" TargetMode="External"/><Relationship Id="rId4" Type="http://schemas.openxmlformats.org/officeDocument/2006/relationships/hyperlink" Target="https://paperswithcode.com/paper/bridging-the-gap-between-anchor-based-an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PaddlePaddle/PaddleClas/blob/master/docs/en/advanced_tutorials/distillation/distillation_en.md"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paperswithcode.com/paper/self-training-with-noisy-student-improves" TargetMode="External"/><Relationship Id="rId3" Type="http://schemas.openxmlformats.org/officeDocument/2006/relationships/hyperlink" Target="https://github.com/WongKinYiu/ScaledYOLOv4" TargetMode="External"/><Relationship Id="rId7" Type="http://schemas.openxmlformats.org/officeDocument/2006/relationships/hyperlink" Target="https://paperswithcode.com/paper/fixing-the-train-test-resolution-discrepancy-2" TargetMode="External"/><Relationship Id="rId2" Type="http://schemas.openxmlformats.org/officeDocument/2006/relationships/hyperlink" Target="https://becominghuman.ai/explaining-yolov4-a-one-stage-detector-cdac0826cbd7" TargetMode="External"/><Relationship Id="rId1" Type="http://schemas.openxmlformats.org/officeDocument/2006/relationships/slideLayout" Target="../slideLayouts/slideLayout2.xml"/><Relationship Id="rId6" Type="http://schemas.openxmlformats.org/officeDocument/2006/relationships/hyperlink" Target="https://pysource.com/2018/02/14/perspective-transformation-opencv-3-4-with-python-3-tutorial-13/" TargetMode="External"/><Relationship Id="rId5" Type="http://schemas.openxmlformats.org/officeDocument/2006/relationships/hyperlink" Target="https://paperswithcode.com/paper/an-image-is-worth-16x16-words-transformers-1" TargetMode="External"/><Relationship Id="rId4" Type="http://schemas.openxmlformats.org/officeDocument/2006/relationships/hyperlink" Target="https://zhangtemplar.github.io/anchor-free-detection/" TargetMode="External"/><Relationship Id="rId9" Type="http://schemas.openxmlformats.org/officeDocument/2006/relationships/hyperlink" Target="https://paperswithcode.com/paper/large-scale-learning-of-general-visua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4AAB0-CEAF-4184-9343-F4BDD9DD8F5F}"/>
              </a:ext>
            </a:extLst>
          </p:cNvPr>
          <p:cNvSpPr>
            <a:spLocks noGrp="1"/>
          </p:cNvSpPr>
          <p:nvPr>
            <p:ph type="title"/>
          </p:nvPr>
        </p:nvSpPr>
        <p:spPr>
          <a:xfrm>
            <a:off x="838200" y="68499"/>
            <a:ext cx="10515600" cy="1325563"/>
          </a:xfrm>
        </p:spPr>
        <p:txBody>
          <a:bodyPr/>
          <a:lstStyle/>
          <a:p>
            <a:r>
              <a:rPr lang="en-US" dirty="0"/>
              <a:t>Deep Learning UC Berkeley STAT-157 2019</a:t>
            </a:r>
            <a:endParaRPr lang="fr-FR" dirty="0"/>
          </a:p>
        </p:txBody>
      </p:sp>
      <p:sp>
        <p:nvSpPr>
          <p:cNvPr id="3" name="Espace réservé du contenu 2">
            <a:extLst>
              <a:ext uri="{FF2B5EF4-FFF2-40B4-BE49-F238E27FC236}">
                <a16:creationId xmlns:a16="http://schemas.microsoft.com/office/drawing/2014/main" id="{AA51D642-FF7E-48E6-A6EA-19018A776EC4}"/>
              </a:ext>
            </a:extLst>
          </p:cNvPr>
          <p:cNvSpPr>
            <a:spLocks noGrp="1"/>
          </p:cNvSpPr>
          <p:nvPr>
            <p:ph idx="1"/>
          </p:nvPr>
        </p:nvSpPr>
        <p:spPr>
          <a:xfrm>
            <a:off x="838200" y="1110344"/>
            <a:ext cx="10515600" cy="5747656"/>
          </a:xfrm>
        </p:spPr>
        <p:txBody>
          <a:bodyPr>
            <a:normAutofit lnSpcReduction="10000"/>
          </a:bodyPr>
          <a:lstStyle/>
          <a:p>
            <a:r>
              <a:rPr lang="fr-FR" sz="1800" u="sng" dirty="0">
                <a:solidFill>
                  <a:srgbClr val="0000FF"/>
                </a:solidFill>
                <a:effectLst/>
                <a:latin typeface="Calibri" panose="020F0502020204030204" pitchFamily="34" charset="0"/>
                <a:ea typeface="Times New Roman" panose="02020603050405020304" pitchFamily="18" charset="0"/>
                <a:hlinkClick r:id="rId2"/>
              </a:rPr>
              <a:t>https://www.youtube.com/playlist?list=PLZSO_6-bSqHQHBCoGaObUljoXAyyqhpFW</a:t>
            </a:r>
            <a:endParaRPr lang="fr-FR" sz="1800" u="sng" dirty="0">
              <a:solidFill>
                <a:srgbClr val="0000FF"/>
              </a:solidFill>
              <a:effectLst/>
              <a:latin typeface="Calibri" panose="020F0502020204030204" pitchFamily="34" charset="0"/>
              <a:ea typeface="Times New Roman" panose="02020603050405020304" pitchFamily="18" charset="0"/>
            </a:endParaRPr>
          </a:p>
          <a:p>
            <a:endParaRPr lang="fr-FR" sz="1800" u="sng" dirty="0">
              <a:solidFill>
                <a:srgbClr val="0000FF"/>
              </a:solidFill>
              <a:latin typeface="Calibri" panose="020F0502020204030204" pitchFamily="34" charset="0"/>
              <a:ea typeface="Calibri" panose="020F0502020204030204" pitchFamily="34" charset="0"/>
            </a:endParaRPr>
          </a:p>
          <a:p>
            <a:endParaRPr lang="fr-FR" sz="1800" u="sng" dirty="0">
              <a:solidFill>
                <a:srgbClr val="0000FF"/>
              </a:solidFill>
              <a:effectLst/>
              <a:latin typeface="Calibri" panose="020F0502020204030204" pitchFamily="34" charset="0"/>
              <a:ea typeface="Calibri" panose="020F0502020204030204" pitchFamily="34" charset="0"/>
            </a:endParaRPr>
          </a:p>
          <a:p>
            <a:endParaRPr lang="fr-FR" sz="1800" u="sng" dirty="0">
              <a:solidFill>
                <a:srgbClr val="0000FF"/>
              </a:solidFill>
              <a:latin typeface="Calibri" panose="020F0502020204030204" pitchFamily="34" charset="0"/>
              <a:ea typeface="Calibri" panose="020F0502020204030204" pitchFamily="34" charset="0"/>
            </a:endParaRPr>
          </a:p>
          <a:p>
            <a:endParaRPr lang="fr-FR" sz="1800" u="sng" dirty="0">
              <a:solidFill>
                <a:srgbClr val="0000FF"/>
              </a:solidFill>
              <a:effectLst/>
              <a:latin typeface="Calibri" panose="020F0502020204030204" pitchFamily="34" charset="0"/>
              <a:ea typeface="Calibri" panose="020F0502020204030204" pitchFamily="34" charset="0"/>
            </a:endParaRPr>
          </a:p>
          <a:p>
            <a:endParaRPr lang="fr-FR" sz="1800" u="sng" dirty="0">
              <a:solidFill>
                <a:srgbClr val="0000FF"/>
              </a:solidFill>
              <a:latin typeface="Calibri" panose="020F0502020204030204" pitchFamily="34" charset="0"/>
              <a:ea typeface="Calibri" panose="020F0502020204030204" pitchFamily="34" charset="0"/>
            </a:endParaRPr>
          </a:p>
          <a:p>
            <a:endParaRPr lang="fr-FR" sz="1800" u="sng" dirty="0">
              <a:solidFill>
                <a:srgbClr val="0000FF"/>
              </a:solidFill>
              <a:effectLst/>
              <a:latin typeface="Calibri" panose="020F0502020204030204" pitchFamily="34" charset="0"/>
              <a:ea typeface="Calibri" panose="020F0502020204030204" pitchFamily="34" charset="0"/>
            </a:endParaRPr>
          </a:p>
          <a:p>
            <a:endParaRPr lang="fr-FR" sz="1800" u="sng" dirty="0">
              <a:solidFill>
                <a:srgbClr val="0000FF"/>
              </a:solidFill>
              <a:latin typeface="Calibri" panose="020F0502020204030204" pitchFamily="34" charset="0"/>
              <a:ea typeface="Calibri" panose="020F0502020204030204" pitchFamily="34" charset="0"/>
            </a:endParaRPr>
          </a:p>
          <a:p>
            <a:endParaRPr lang="fr-FR" sz="1800" u="sng" dirty="0">
              <a:solidFill>
                <a:srgbClr val="0000FF"/>
              </a:solidFill>
              <a:effectLst/>
              <a:latin typeface="Calibri" panose="020F0502020204030204" pitchFamily="34" charset="0"/>
              <a:ea typeface="Calibri" panose="020F0502020204030204" pitchFamily="34" charset="0"/>
            </a:endParaRPr>
          </a:p>
          <a:p>
            <a:endParaRPr lang="fr-FR" sz="1800" u="sng" dirty="0">
              <a:solidFill>
                <a:srgbClr val="0000FF"/>
              </a:solidFill>
              <a:latin typeface="Calibri" panose="020F0502020204030204" pitchFamily="34" charset="0"/>
              <a:ea typeface="Calibri" panose="020F0502020204030204" pitchFamily="34" charset="0"/>
            </a:endParaRPr>
          </a:p>
          <a:p>
            <a:endParaRPr lang="fr-FR" sz="1800" u="sng" dirty="0">
              <a:solidFill>
                <a:srgbClr val="0000FF"/>
              </a:solidFill>
              <a:effectLst/>
              <a:latin typeface="Calibri" panose="020F0502020204030204" pitchFamily="34" charset="0"/>
              <a:ea typeface="Calibri" panose="020F0502020204030204" pitchFamily="34" charset="0"/>
            </a:endParaRPr>
          </a:p>
          <a:p>
            <a:r>
              <a:rPr lang="fr-FR" sz="1800" dirty="0" err="1">
                <a:latin typeface="Calibri" panose="020F0502020204030204" pitchFamily="34" charset="0"/>
                <a:ea typeface="Calibri" panose="020F0502020204030204" pitchFamily="34" charset="0"/>
              </a:rPr>
              <a:t>Feature</a:t>
            </a:r>
            <a:r>
              <a:rPr lang="fr-FR" sz="1800" dirty="0">
                <a:latin typeface="Calibri" panose="020F0502020204030204" pitchFamily="34" charset="0"/>
                <a:ea typeface="Calibri" panose="020F0502020204030204" pitchFamily="34" charset="0"/>
              </a:rPr>
              <a:t> engineering </a:t>
            </a:r>
            <a:r>
              <a:rPr lang="fr-FR" sz="1800" dirty="0" err="1">
                <a:latin typeface="Calibri" panose="020F0502020204030204" pitchFamily="34" charset="0"/>
                <a:ea typeface="Calibri" panose="020F0502020204030204" pitchFamily="34" charset="0"/>
              </a:rPr>
              <a:t>was</a:t>
            </a:r>
            <a:r>
              <a:rPr lang="fr-FR" sz="1800" dirty="0">
                <a:latin typeface="Calibri" panose="020F0502020204030204" pitchFamily="34" charset="0"/>
                <a:ea typeface="Calibri" panose="020F0502020204030204" pitchFamily="34" charset="0"/>
              </a:rPr>
              <a:t> crucial and </a:t>
            </a:r>
            <a:r>
              <a:rPr lang="fr-FR" sz="1800" dirty="0" err="1">
                <a:latin typeface="Calibri" panose="020F0502020204030204" pitchFamily="34" charset="0"/>
                <a:ea typeface="Calibri" panose="020F0502020204030204" pitchFamily="34" charset="0"/>
              </a:rPr>
              <a:t>limited</a:t>
            </a:r>
            <a:r>
              <a:rPr lang="fr-FR" sz="1800" dirty="0">
                <a:latin typeface="Calibri" panose="020F0502020204030204" pitchFamily="34" charset="0"/>
                <a:ea typeface="Calibri" panose="020F0502020204030204" pitchFamily="34" charset="0"/>
              </a:rPr>
              <a:t> the engineering </a:t>
            </a:r>
            <a:r>
              <a:rPr lang="fr-FR" sz="1800" dirty="0" err="1">
                <a:latin typeface="Calibri" panose="020F0502020204030204" pitchFamily="34" charset="0"/>
                <a:ea typeface="Calibri" panose="020F0502020204030204" pitchFamily="34" charset="0"/>
              </a:rPr>
              <a:t>throughput</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you</a:t>
            </a:r>
            <a:r>
              <a:rPr lang="fr-FR" sz="1800" dirty="0">
                <a:latin typeface="Calibri" panose="020F0502020204030204" pitchFamily="34" charset="0"/>
                <a:ea typeface="Calibri" panose="020F0502020204030204" pitchFamily="34" charset="0"/>
              </a:rPr>
              <a:t> can do </a:t>
            </a:r>
            <a:r>
              <a:rPr lang="fr-FR" sz="1800" dirty="0" err="1">
                <a:latin typeface="Calibri" panose="020F0502020204030204" pitchFamily="34" charset="0"/>
                <a:ea typeface="Calibri" panose="020F0502020204030204" pitchFamily="34" charset="0"/>
              </a:rPr>
              <a:t>because</a:t>
            </a:r>
            <a:r>
              <a:rPr lang="fr-FR" sz="1800" dirty="0">
                <a:latin typeface="Calibri" panose="020F0502020204030204" pitchFamily="34" charset="0"/>
                <a:ea typeface="Calibri" panose="020F0502020204030204" pitchFamily="34" charset="0"/>
              </a:rPr>
              <a:t> for </a:t>
            </a:r>
            <a:r>
              <a:rPr lang="fr-FR" sz="1800" dirty="0" err="1">
                <a:latin typeface="Calibri" panose="020F0502020204030204" pitchFamily="34" charset="0"/>
                <a:ea typeface="Calibri" panose="020F0502020204030204" pitchFamily="34" charset="0"/>
              </a:rPr>
              <a:t>every</a:t>
            </a:r>
            <a:r>
              <a:rPr lang="fr-FR" sz="1800" dirty="0">
                <a:latin typeface="Calibri" panose="020F0502020204030204" pitchFamily="34" charset="0"/>
                <a:ea typeface="Calibri" panose="020F0502020204030204" pitchFamily="34" charset="0"/>
              </a:rPr>
              <a:t> new </a:t>
            </a:r>
            <a:r>
              <a:rPr lang="fr-FR" sz="1800" dirty="0" err="1">
                <a:latin typeface="Calibri" panose="020F0502020204030204" pitchFamily="34" charset="0"/>
                <a:ea typeface="Calibri" panose="020F0502020204030204" pitchFamily="34" charset="0"/>
              </a:rPr>
              <a:t>problem</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you</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had</a:t>
            </a:r>
            <a:r>
              <a:rPr lang="fr-FR" sz="1800" dirty="0">
                <a:latin typeface="Calibri" panose="020F0502020204030204" pitchFamily="34" charset="0"/>
                <a:ea typeface="Calibri" panose="020F0502020204030204" pitchFamily="34" charset="0"/>
              </a:rPr>
              <a:t> to do </a:t>
            </a:r>
            <a:r>
              <a:rPr lang="fr-FR" sz="1800" dirty="0" err="1">
                <a:latin typeface="Calibri" panose="020F0502020204030204" pitchFamily="34" charset="0"/>
                <a:ea typeface="Calibri" panose="020F0502020204030204" pitchFamily="34" charset="0"/>
              </a:rPr>
              <a:t>additional</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feature</a:t>
            </a:r>
            <a:r>
              <a:rPr lang="fr-FR" sz="1800" dirty="0">
                <a:latin typeface="Calibri" panose="020F0502020204030204" pitchFamily="34" charset="0"/>
                <a:ea typeface="Calibri" panose="020F0502020204030204" pitchFamily="34" charset="0"/>
              </a:rPr>
              <a:t> engineering</a:t>
            </a:r>
          </a:p>
          <a:p>
            <a:r>
              <a:rPr lang="fr-FR" sz="1800" dirty="0" err="1">
                <a:latin typeface="Calibri" panose="020F0502020204030204" pitchFamily="34" charset="0"/>
                <a:ea typeface="Calibri" panose="020F0502020204030204" pitchFamily="34" charset="0"/>
              </a:rPr>
              <a:t>Breakthrough</a:t>
            </a:r>
            <a:r>
              <a:rPr lang="fr-FR" sz="1800" dirty="0">
                <a:latin typeface="Calibri" panose="020F0502020204030204" pitchFamily="34" charset="0"/>
                <a:ea typeface="Calibri" panose="020F0502020204030204" pitchFamily="34" charset="0"/>
              </a:rPr>
              <a:t> in </a:t>
            </a:r>
            <a:r>
              <a:rPr lang="fr-FR" sz="1800" dirty="0" err="1">
                <a:latin typeface="Calibri" panose="020F0502020204030204" pitchFamily="34" charset="0"/>
                <a:ea typeface="Calibri" panose="020F0502020204030204" pitchFamily="34" charset="0"/>
              </a:rPr>
              <a:t>compute</a:t>
            </a:r>
            <a:r>
              <a:rPr lang="fr-FR" sz="1800" dirty="0">
                <a:latin typeface="Calibri" panose="020F0502020204030204" pitchFamily="34" charset="0"/>
                <a:ea typeface="Calibri" panose="020F0502020204030204" pitchFamily="34" charset="0"/>
              </a:rPr>
              <a:t> in 2010 </a:t>
            </a:r>
            <a:r>
              <a:rPr lang="fr-FR" sz="1800" dirty="0" err="1">
                <a:latin typeface="Calibri" panose="020F0502020204030204" pitchFamily="34" charset="0"/>
                <a:ea typeface="Calibri" panose="020F0502020204030204" pitchFamily="34" charset="0"/>
              </a:rPr>
              <a:t>when</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we</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switched</a:t>
            </a:r>
            <a:r>
              <a:rPr lang="fr-FR" sz="1800" dirty="0">
                <a:latin typeface="Calibri" panose="020F0502020204030204" pitchFamily="34" charset="0"/>
                <a:ea typeface="Calibri" panose="020F0502020204030204" pitchFamily="34" charset="0"/>
              </a:rPr>
              <a:t> to </a:t>
            </a:r>
            <a:r>
              <a:rPr lang="fr-FR" sz="1800" dirty="0" err="1">
                <a:latin typeface="Calibri" panose="020F0502020204030204" pitchFamily="34" charset="0"/>
                <a:ea typeface="Calibri" panose="020F0502020204030204" pitchFamily="34" charset="0"/>
              </a:rPr>
              <a:t>massively</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multicore</a:t>
            </a:r>
            <a:r>
              <a:rPr lang="fr-FR" sz="1800" dirty="0">
                <a:latin typeface="Calibri" panose="020F0502020204030204" pitchFamily="34" charset="0"/>
                <a:ea typeface="Calibri" panose="020F0502020204030204" pitchFamily="34" charset="0"/>
              </a:rPr>
              <a:t> architectures like </a:t>
            </a:r>
            <a:r>
              <a:rPr lang="fr-FR" sz="1800" dirty="0" err="1">
                <a:latin typeface="Calibri" panose="020F0502020204030204" pitchFamily="34" charset="0"/>
                <a:ea typeface="Calibri" panose="020F0502020204030204" pitchFamily="34" charset="0"/>
              </a:rPr>
              <a:t>GPUs</a:t>
            </a:r>
            <a:endParaRPr lang="fr-FR" sz="1800" dirty="0">
              <a:latin typeface="Calibri" panose="020F0502020204030204" pitchFamily="34" charset="0"/>
              <a:ea typeface="Calibri" panose="020F0502020204030204" pitchFamily="34" charset="0"/>
            </a:endParaRPr>
          </a:p>
          <a:p>
            <a:r>
              <a:rPr lang="fr-FR" sz="1800" dirty="0">
                <a:latin typeface="Calibri" panose="020F0502020204030204" pitchFamily="34" charset="0"/>
                <a:ea typeface="Calibri" panose="020F0502020204030204" pitchFamily="34" charset="0"/>
              </a:rPr>
              <a:t>1990 </a:t>
            </a:r>
            <a:r>
              <a:rPr lang="fr-FR" sz="1800" dirty="0" err="1">
                <a:latin typeface="Calibri" panose="020F0502020204030204" pitchFamily="34" charset="0"/>
                <a:ea typeface="Calibri" panose="020F0502020204030204" pitchFamily="34" charset="0"/>
              </a:rPr>
              <a:t>deep</a:t>
            </a:r>
            <a:r>
              <a:rPr lang="fr-FR" sz="1800" dirty="0">
                <a:latin typeface="Calibri" panose="020F0502020204030204" pitchFamily="34" charset="0"/>
                <a:ea typeface="Calibri" panose="020F0502020204030204" pitchFamily="34" charset="0"/>
              </a:rPr>
              <a:t> nets : </a:t>
            </a:r>
            <a:r>
              <a:rPr lang="fr-FR" sz="1800" dirty="0" err="1">
                <a:latin typeface="Calibri" panose="020F0502020204030204" pitchFamily="34" charset="0"/>
                <a:ea typeface="Calibri" panose="020F0502020204030204" pitchFamily="34" charset="0"/>
              </a:rPr>
              <a:t>datasets</a:t>
            </a:r>
            <a:r>
              <a:rPr lang="fr-FR" sz="1800" dirty="0">
                <a:latin typeface="Calibri" panose="020F0502020204030204" pitchFamily="34" charset="0"/>
                <a:ea typeface="Calibri" panose="020F0502020204030204" pitchFamily="34" charset="0"/>
              </a:rPr>
              <a:t> and memory </a:t>
            </a:r>
            <a:r>
              <a:rPr lang="fr-FR" sz="1800" dirty="0" err="1">
                <a:latin typeface="Calibri" panose="020F0502020204030204" pitchFamily="34" charset="0"/>
                <a:ea typeface="Calibri" panose="020F0502020204030204" pitchFamily="34" charset="0"/>
              </a:rPr>
              <a:t>tiny</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some</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compute</a:t>
            </a:r>
            <a:r>
              <a:rPr lang="fr-FR" sz="1800" dirty="0">
                <a:latin typeface="Calibri" panose="020F0502020204030204" pitchFamily="34" charset="0"/>
                <a:ea typeface="Calibri" panose="020F0502020204030204" pitchFamily="34" charset="0"/>
              </a:rPr>
              <a:t> | 2000 kernel </a:t>
            </a:r>
            <a:r>
              <a:rPr lang="fr-FR" sz="1800" dirty="0" err="1">
                <a:latin typeface="Calibri" panose="020F0502020204030204" pitchFamily="34" charset="0"/>
                <a:ea typeface="Calibri" panose="020F0502020204030204" pitchFamily="34" charset="0"/>
              </a:rPr>
              <a:t>methods</a:t>
            </a:r>
            <a:r>
              <a:rPr lang="fr-FR" sz="1800" dirty="0">
                <a:latin typeface="Calibri" panose="020F0502020204030204" pitchFamily="34" charset="0"/>
                <a:ea typeface="Calibri" panose="020F0502020204030204" pitchFamily="34" charset="0"/>
              </a:rPr>
              <a:t> : </a:t>
            </a:r>
            <a:r>
              <a:rPr lang="fr-FR" sz="1800" dirty="0" err="1">
                <a:latin typeface="Calibri" panose="020F0502020204030204" pitchFamily="34" charset="0"/>
                <a:ea typeface="Calibri" panose="020F0502020204030204" pitchFamily="34" charset="0"/>
              </a:rPr>
              <a:t>datasets</a:t>
            </a:r>
            <a:r>
              <a:rPr lang="fr-FR" sz="1800" dirty="0">
                <a:latin typeface="Calibri" panose="020F0502020204030204" pitchFamily="34" charset="0"/>
                <a:ea typeface="Calibri" panose="020F0502020204030204" pitchFamily="34" charset="0"/>
              </a:rPr>
              <a:t> not </a:t>
            </a:r>
            <a:r>
              <a:rPr lang="fr-FR" sz="1800" dirty="0" err="1">
                <a:latin typeface="Calibri" panose="020F0502020204030204" pitchFamily="34" charset="0"/>
                <a:ea typeface="Calibri" panose="020F0502020204030204" pitchFamily="34" charset="0"/>
              </a:rPr>
              <a:t>too</a:t>
            </a:r>
            <a:r>
              <a:rPr lang="fr-FR" sz="1800" dirty="0">
                <a:latin typeface="Calibri" panose="020F0502020204030204" pitchFamily="34" charset="0"/>
                <a:ea typeface="Calibri" panose="020F0502020204030204" pitchFamily="34" charset="0"/>
              </a:rPr>
              <a:t> big, possible to store non trivial parts of the kernel matrix in memory (</a:t>
            </a:r>
            <a:r>
              <a:rPr lang="fr-FR" sz="1800" dirty="0" err="1">
                <a:latin typeface="Calibri" panose="020F0502020204030204" pitchFamily="34" charset="0"/>
                <a:ea typeface="Calibri" panose="020F0502020204030204" pitchFamily="34" charset="0"/>
              </a:rPr>
              <a:t>grows</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linearly</a:t>
            </a:r>
            <a:r>
              <a:rPr lang="fr-FR" sz="1800" dirty="0">
                <a:latin typeface="Calibri" panose="020F0502020204030204" pitchFamily="34" charset="0"/>
                <a:ea typeface="Calibri" panose="020F0502020204030204" pitchFamily="34" charset="0"/>
              </a:rPr>
              <a:t> with the </a:t>
            </a:r>
            <a:r>
              <a:rPr lang="fr-FR" sz="1800" dirty="0" err="1">
                <a:latin typeface="Calibri" panose="020F0502020204030204" pitchFamily="34" charset="0"/>
                <a:ea typeface="Calibri" panose="020F0502020204030204" pitchFamily="34" charset="0"/>
              </a:rPr>
              <a:t>amount</a:t>
            </a:r>
            <a:r>
              <a:rPr lang="fr-FR" sz="1800" dirty="0">
                <a:latin typeface="Calibri" panose="020F0502020204030204" pitchFamily="34" charset="0"/>
                <a:ea typeface="Calibri" panose="020F0502020204030204" pitchFamily="34" charset="0"/>
              </a:rPr>
              <a:t> of data </a:t>
            </a:r>
            <a:r>
              <a:rPr lang="fr-FR" sz="1800" dirty="0" err="1">
                <a:latin typeface="Calibri" panose="020F0502020204030204" pitchFamily="34" charset="0"/>
                <a:ea typeface="Calibri" panose="020F0502020204030204" pitchFamily="34" charset="0"/>
              </a:rPr>
              <a:t>that</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you</a:t>
            </a:r>
            <a:r>
              <a:rPr lang="fr-FR" sz="1800" dirty="0">
                <a:latin typeface="Calibri" panose="020F0502020204030204" pitchFamily="34" charset="0"/>
                <a:ea typeface="Calibri" panose="020F0502020204030204" pitchFamily="34" charset="0"/>
              </a:rPr>
              <a:t> have) | 2010 :  </a:t>
            </a:r>
            <a:r>
              <a:rPr lang="fr-FR" sz="1800" dirty="0" err="1">
                <a:latin typeface="Calibri" panose="020F0502020204030204" pitchFamily="34" charset="0"/>
                <a:ea typeface="Calibri" panose="020F0502020204030204" pitchFamily="34" charset="0"/>
              </a:rPr>
              <a:t>huge</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leap</a:t>
            </a:r>
            <a:r>
              <a:rPr lang="fr-FR" sz="1800" dirty="0">
                <a:latin typeface="Calibri" panose="020F0502020204030204" pitchFamily="34" charset="0"/>
                <a:ea typeface="Calibri" panose="020F0502020204030204" pitchFamily="34" charset="0"/>
              </a:rPr>
              <a:t> in </a:t>
            </a:r>
            <a:r>
              <a:rPr lang="fr-FR" sz="1800" dirty="0" err="1">
                <a:latin typeface="Calibri" panose="020F0502020204030204" pitchFamily="34" charset="0"/>
                <a:ea typeface="Calibri" panose="020F0502020204030204" pitchFamily="34" charset="0"/>
              </a:rPr>
              <a:t>compute</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pratically</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feasible</a:t>
            </a:r>
            <a:r>
              <a:rPr lang="fr-FR" sz="1800" dirty="0">
                <a:latin typeface="Calibri" panose="020F0502020204030204" pitchFamily="34" charset="0"/>
                <a:ea typeface="Calibri" panose="020F0502020204030204" pitchFamily="34" charset="0"/>
              </a:rPr>
              <a:t> to switch to non </a:t>
            </a:r>
            <a:r>
              <a:rPr lang="fr-FR" sz="1800" dirty="0" err="1">
                <a:latin typeface="Calibri" panose="020F0502020204030204" pitchFamily="34" charset="0"/>
                <a:ea typeface="Calibri" panose="020F0502020204030204" pitchFamily="34" charset="0"/>
              </a:rPr>
              <a:t>linear</a:t>
            </a:r>
            <a:r>
              <a:rPr lang="fr-FR" sz="1800" dirty="0">
                <a:latin typeface="Calibri" panose="020F0502020204030204" pitchFamily="34" charset="0"/>
                <a:ea typeface="Calibri" panose="020F0502020204030204" pitchFamily="34" charset="0"/>
              </a:rPr>
              <a:t>, non </a:t>
            </a:r>
            <a:r>
              <a:rPr lang="fr-FR" sz="1800" dirty="0" err="1">
                <a:latin typeface="Calibri" panose="020F0502020204030204" pitchFamily="34" charset="0"/>
                <a:ea typeface="Calibri" panose="020F0502020204030204" pitchFamily="34" charset="0"/>
              </a:rPr>
              <a:t>convex</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highly</a:t>
            </a:r>
            <a:r>
              <a:rPr lang="fr-FR" sz="1800" dirty="0">
                <a:latin typeface="Calibri" panose="020F0502020204030204" pitchFamily="34" charset="0"/>
                <a:ea typeface="Calibri" panose="020F0502020204030204" pitchFamily="34" charset="0"/>
              </a:rPr>
              <a:t> </a:t>
            </a:r>
            <a:r>
              <a:rPr lang="fr-FR" sz="1800" dirty="0" err="1">
                <a:latin typeface="Calibri" panose="020F0502020204030204" pitchFamily="34" charset="0"/>
                <a:ea typeface="Calibri" panose="020F0502020204030204" pitchFamily="34" charset="0"/>
              </a:rPr>
              <a:t>compute</a:t>
            </a:r>
            <a:r>
              <a:rPr lang="fr-FR" sz="1800" dirty="0">
                <a:latin typeface="Calibri" panose="020F0502020204030204" pitchFamily="34" charset="0"/>
                <a:ea typeface="Calibri" panose="020F0502020204030204" pitchFamily="34" charset="0"/>
              </a:rPr>
              <a:t> intensive settings = </a:t>
            </a:r>
            <a:r>
              <a:rPr lang="fr-FR" sz="1800" dirty="0" err="1">
                <a:latin typeface="Calibri" panose="020F0502020204030204" pitchFamily="34" charset="0"/>
                <a:ea typeface="Calibri" panose="020F0502020204030204" pitchFamily="34" charset="0"/>
              </a:rPr>
              <a:t>deep</a:t>
            </a:r>
            <a:r>
              <a:rPr lang="fr-FR" sz="1800" dirty="0">
                <a:latin typeface="Calibri" panose="020F0502020204030204" pitchFamily="34" charset="0"/>
                <a:ea typeface="Calibri" panose="020F0502020204030204" pitchFamily="34" charset="0"/>
              </a:rPr>
              <a:t> networks</a:t>
            </a:r>
            <a:endParaRPr lang="fr-FR" dirty="0"/>
          </a:p>
        </p:txBody>
      </p:sp>
      <p:pic>
        <p:nvPicPr>
          <p:cNvPr id="4" name="Image 3">
            <a:extLst>
              <a:ext uri="{FF2B5EF4-FFF2-40B4-BE49-F238E27FC236}">
                <a16:creationId xmlns:a16="http://schemas.microsoft.com/office/drawing/2014/main" id="{7BD591D2-4788-4E6B-9889-5684F5FB2517}"/>
              </a:ext>
            </a:extLst>
          </p:cNvPr>
          <p:cNvPicPr>
            <a:picLocks noChangeAspect="1"/>
          </p:cNvPicPr>
          <p:nvPr/>
        </p:nvPicPr>
        <p:blipFill>
          <a:blip r:embed="rId3"/>
          <a:stretch>
            <a:fillRect/>
          </a:stretch>
        </p:blipFill>
        <p:spPr>
          <a:xfrm>
            <a:off x="4414547" y="1433896"/>
            <a:ext cx="6102530" cy="3446992"/>
          </a:xfrm>
          <a:prstGeom prst="rect">
            <a:avLst/>
          </a:prstGeom>
        </p:spPr>
      </p:pic>
      <p:pic>
        <p:nvPicPr>
          <p:cNvPr id="6" name="Image 5">
            <a:extLst>
              <a:ext uri="{FF2B5EF4-FFF2-40B4-BE49-F238E27FC236}">
                <a16:creationId xmlns:a16="http://schemas.microsoft.com/office/drawing/2014/main" id="{8577FC02-F6BF-4A8B-940F-B3D89D383E59}"/>
              </a:ext>
            </a:extLst>
          </p:cNvPr>
          <p:cNvPicPr>
            <a:picLocks noChangeAspect="1"/>
          </p:cNvPicPr>
          <p:nvPr/>
        </p:nvPicPr>
        <p:blipFill>
          <a:blip r:embed="rId4"/>
          <a:stretch>
            <a:fillRect/>
          </a:stretch>
        </p:blipFill>
        <p:spPr>
          <a:xfrm>
            <a:off x="1007825" y="1433895"/>
            <a:ext cx="2868385" cy="1584184"/>
          </a:xfrm>
          <a:prstGeom prst="rect">
            <a:avLst/>
          </a:prstGeom>
        </p:spPr>
      </p:pic>
      <p:pic>
        <p:nvPicPr>
          <p:cNvPr id="8" name="Image 7">
            <a:extLst>
              <a:ext uri="{FF2B5EF4-FFF2-40B4-BE49-F238E27FC236}">
                <a16:creationId xmlns:a16="http://schemas.microsoft.com/office/drawing/2014/main" id="{65A0F5EC-4B04-4EFE-80A3-34E3D26372B8}"/>
              </a:ext>
            </a:extLst>
          </p:cNvPr>
          <p:cNvPicPr>
            <a:picLocks noChangeAspect="1"/>
          </p:cNvPicPr>
          <p:nvPr/>
        </p:nvPicPr>
        <p:blipFill>
          <a:blip r:embed="rId5"/>
          <a:stretch>
            <a:fillRect/>
          </a:stretch>
        </p:blipFill>
        <p:spPr>
          <a:xfrm>
            <a:off x="1007825" y="3097744"/>
            <a:ext cx="3202915" cy="1783143"/>
          </a:xfrm>
          <a:prstGeom prst="rect">
            <a:avLst/>
          </a:prstGeom>
        </p:spPr>
      </p:pic>
    </p:spTree>
    <p:extLst>
      <p:ext uri="{BB962C8B-B14F-4D97-AF65-F5344CB8AC3E}">
        <p14:creationId xmlns:p14="http://schemas.microsoft.com/office/powerpoint/2010/main" val="315178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5762C7E-510A-4326-8E54-55D4CDB226CC}"/>
              </a:ext>
            </a:extLst>
          </p:cNvPr>
          <p:cNvSpPr>
            <a:spLocks noGrp="1"/>
          </p:cNvSpPr>
          <p:nvPr>
            <p:ph idx="1"/>
          </p:nvPr>
        </p:nvSpPr>
        <p:spPr>
          <a:xfrm>
            <a:off x="838200" y="3429001"/>
            <a:ext cx="10515600" cy="2747962"/>
          </a:xfrm>
        </p:spPr>
        <p:txBody>
          <a:bodyPr/>
          <a:lstStyle/>
          <a:p>
            <a:r>
              <a:rPr lang="fr-FR" dirty="0"/>
              <a:t>Replace dense </a:t>
            </a:r>
            <a:r>
              <a:rPr lang="fr-FR" dirty="0" err="1"/>
              <a:t>layers</a:t>
            </a:r>
            <a:r>
              <a:rPr lang="fr-FR" dirty="0"/>
              <a:t> with : use 2 </a:t>
            </a:r>
            <a:r>
              <a:rPr lang="fr-FR" dirty="0" err="1"/>
              <a:t>layers</a:t>
            </a:r>
            <a:r>
              <a:rPr lang="fr-FR" dirty="0"/>
              <a:t> of 1x1 convolutions </a:t>
            </a:r>
            <a:r>
              <a:rPr lang="fr-FR" dirty="0" err="1"/>
              <a:t>each</a:t>
            </a:r>
            <a:r>
              <a:rPr lang="fr-FR" dirty="0"/>
              <a:t> time </a:t>
            </a:r>
            <a:r>
              <a:rPr lang="fr-FR" dirty="0" err="1"/>
              <a:t>just</a:t>
            </a:r>
            <a:r>
              <a:rPr lang="fr-FR" dirty="0"/>
              <a:t> </a:t>
            </a:r>
            <a:r>
              <a:rPr lang="fr-FR" dirty="0" err="1"/>
              <a:t>before</a:t>
            </a:r>
            <a:r>
              <a:rPr lang="fr-FR" dirty="0"/>
              <a:t> </a:t>
            </a:r>
            <a:r>
              <a:rPr lang="fr-FR" dirty="0" err="1"/>
              <a:t>you</a:t>
            </a:r>
            <a:r>
              <a:rPr lang="fr-FR" dirty="0"/>
              <a:t> </a:t>
            </a:r>
            <a:r>
              <a:rPr lang="fr-FR" dirty="0" err="1"/>
              <a:t>downsample</a:t>
            </a:r>
            <a:r>
              <a:rPr lang="fr-FR" dirty="0"/>
              <a:t> the </a:t>
            </a:r>
            <a:r>
              <a:rPr lang="fr-FR" dirty="0" err="1"/>
              <a:t>resolution</a:t>
            </a:r>
            <a:r>
              <a:rPr lang="fr-FR" dirty="0"/>
              <a:t> of the image, </a:t>
            </a:r>
            <a:r>
              <a:rPr lang="fr-FR" dirty="0" err="1"/>
              <a:t>then</a:t>
            </a:r>
            <a:r>
              <a:rPr lang="fr-FR" dirty="0"/>
              <a:t> add global </a:t>
            </a:r>
            <a:r>
              <a:rPr lang="fr-FR" dirty="0" err="1"/>
              <a:t>pooling</a:t>
            </a:r>
            <a:r>
              <a:rPr lang="fr-FR" dirty="0"/>
              <a:t> at the end </a:t>
            </a:r>
          </a:p>
          <a:p>
            <a:r>
              <a:rPr lang="fr-FR" dirty="0" err="1"/>
              <a:t>Doesn’t</a:t>
            </a:r>
            <a:r>
              <a:rPr lang="fr-FR" dirty="0"/>
              <a:t> </a:t>
            </a:r>
            <a:r>
              <a:rPr lang="fr-FR" dirty="0" err="1"/>
              <a:t>work</a:t>
            </a:r>
            <a:r>
              <a:rPr lang="fr-FR" dirty="0"/>
              <a:t> </a:t>
            </a:r>
            <a:r>
              <a:rPr lang="fr-FR" dirty="0" err="1"/>
              <a:t>so</a:t>
            </a:r>
            <a:r>
              <a:rPr lang="fr-FR" dirty="0"/>
              <a:t> </a:t>
            </a:r>
            <a:r>
              <a:rPr lang="fr-FR" dirty="0" err="1"/>
              <a:t>well</a:t>
            </a:r>
            <a:r>
              <a:rPr lang="fr-FR" dirty="0"/>
              <a:t> as </a:t>
            </a:r>
            <a:r>
              <a:rPr lang="fr-FR" dirty="0" err="1"/>
              <a:t>is</a:t>
            </a:r>
            <a:r>
              <a:rPr lang="fr-FR" dirty="0"/>
              <a:t> (66% vs 90%)</a:t>
            </a:r>
          </a:p>
          <a:p>
            <a:endParaRPr lang="fr-FR" dirty="0"/>
          </a:p>
        </p:txBody>
      </p:sp>
      <p:pic>
        <p:nvPicPr>
          <p:cNvPr id="5" name="Image 4">
            <a:extLst>
              <a:ext uri="{FF2B5EF4-FFF2-40B4-BE49-F238E27FC236}">
                <a16:creationId xmlns:a16="http://schemas.microsoft.com/office/drawing/2014/main" id="{1051BA5D-FB25-4118-B095-40DAF28BBCB5}"/>
              </a:ext>
            </a:extLst>
          </p:cNvPr>
          <p:cNvPicPr>
            <a:picLocks noChangeAspect="1"/>
          </p:cNvPicPr>
          <p:nvPr/>
        </p:nvPicPr>
        <p:blipFill>
          <a:blip r:embed="rId2"/>
          <a:stretch>
            <a:fillRect/>
          </a:stretch>
        </p:blipFill>
        <p:spPr>
          <a:xfrm>
            <a:off x="214573" y="365126"/>
            <a:ext cx="3933752" cy="2093233"/>
          </a:xfrm>
          <a:prstGeom prst="rect">
            <a:avLst/>
          </a:prstGeom>
        </p:spPr>
      </p:pic>
      <p:pic>
        <p:nvPicPr>
          <p:cNvPr id="7" name="Image 6">
            <a:extLst>
              <a:ext uri="{FF2B5EF4-FFF2-40B4-BE49-F238E27FC236}">
                <a16:creationId xmlns:a16="http://schemas.microsoft.com/office/drawing/2014/main" id="{6215DEA0-C660-499B-8B97-390068B8BF0B}"/>
              </a:ext>
            </a:extLst>
          </p:cNvPr>
          <p:cNvPicPr>
            <a:picLocks noChangeAspect="1"/>
          </p:cNvPicPr>
          <p:nvPr/>
        </p:nvPicPr>
        <p:blipFill>
          <a:blip r:embed="rId3"/>
          <a:stretch>
            <a:fillRect/>
          </a:stretch>
        </p:blipFill>
        <p:spPr>
          <a:xfrm>
            <a:off x="8254510" y="365126"/>
            <a:ext cx="3937490" cy="2093232"/>
          </a:xfrm>
          <a:prstGeom prst="rect">
            <a:avLst/>
          </a:prstGeom>
        </p:spPr>
      </p:pic>
      <p:pic>
        <p:nvPicPr>
          <p:cNvPr id="9" name="Image 8">
            <a:extLst>
              <a:ext uri="{FF2B5EF4-FFF2-40B4-BE49-F238E27FC236}">
                <a16:creationId xmlns:a16="http://schemas.microsoft.com/office/drawing/2014/main" id="{D2B83D33-03CE-4851-AE21-D024D5815559}"/>
              </a:ext>
            </a:extLst>
          </p:cNvPr>
          <p:cNvPicPr>
            <a:picLocks noChangeAspect="1"/>
          </p:cNvPicPr>
          <p:nvPr/>
        </p:nvPicPr>
        <p:blipFill>
          <a:blip r:embed="rId4"/>
          <a:stretch>
            <a:fillRect/>
          </a:stretch>
        </p:blipFill>
        <p:spPr>
          <a:xfrm>
            <a:off x="4265640" y="365126"/>
            <a:ext cx="3871555" cy="2093233"/>
          </a:xfrm>
          <a:prstGeom prst="rect">
            <a:avLst/>
          </a:prstGeom>
        </p:spPr>
      </p:pic>
    </p:spTree>
    <p:extLst>
      <p:ext uri="{BB962C8B-B14F-4D97-AF65-F5344CB8AC3E}">
        <p14:creationId xmlns:p14="http://schemas.microsoft.com/office/powerpoint/2010/main" val="138981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D6DFAD-4AA6-4690-AD7B-16F6DEF85F26}"/>
              </a:ext>
            </a:extLst>
          </p:cNvPr>
          <p:cNvSpPr>
            <a:spLocks noGrp="1"/>
          </p:cNvSpPr>
          <p:nvPr>
            <p:ph idx="1"/>
          </p:nvPr>
        </p:nvSpPr>
        <p:spPr>
          <a:xfrm>
            <a:off x="743793" y="2432957"/>
            <a:ext cx="10882150" cy="4425043"/>
          </a:xfrm>
        </p:spPr>
        <p:txBody>
          <a:bodyPr>
            <a:normAutofit fontScale="92500" lnSpcReduction="10000"/>
          </a:bodyPr>
          <a:lstStyle/>
          <a:p>
            <a:r>
              <a:rPr lang="fr-FR" dirty="0"/>
              <a:t>How to </a:t>
            </a:r>
            <a:r>
              <a:rPr lang="fr-FR" dirty="0" err="1"/>
              <a:t>choose</a:t>
            </a:r>
            <a:r>
              <a:rPr lang="fr-FR" dirty="0"/>
              <a:t> the size of convolutions ?</a:t>
            </a:r>
          </a:p>
          <a:p>
            <a:pPr lvl="1"/>
            <a:r>
              <a:rPr lang="fr-FR" dirty="0"/>
              <a:t>5x5 : lot of </a:t>
            </a:r>
            <a:r>
              <a:rPr lang="fr-FR" dirty="0" err="1"/>
              <a:t>parameters</a:t>
            </a:r>
            <a:r>
              <a:rPr lang="fr-FR" dirty="0"/>
              <a:t> (memory+, </a:t>
            </a:r>
            <a:r>
              <a:rPr lang="fr-FR" dirty="0" err="1"/>
              <a:t>don’t</a:t>
            </a:r>
            <a:r>
              <a:rPr lang="fr-FR" dirty="0"/>
              <a:t> </a:t>
            </a:r>
            <a:r>
              <a:rPr lang="fr-FR" dirty="0" err="1"/>
              <a:t>generalize</a:t>
            </a:r>
            <a:r>
              <a:rPr lang="fr-FR" dirty="0"/>
              <a:t> as </a:t>
            </a:r>
            <a:r>
              <a:rPr lang="fr-FR" dirty="0" err="1"/>
              <a:t>well</a:t>
            </a:r>
            <a:r>
              <a:rPr lang="fr-FR" dirty="0"/>
              <a:t>), lot of </a:t>
            </a:r>
            <a:r>
              <a:rPr lang="fr-FR" dirty="0" err="1"/>
              <a:t>multiply-adds</a:t>
            </a:r>
            <a:r>
              <a:rPr lang="fr-FR" dirty="0"/>
              <a:t> (</a:t>
            </a:r>
            <a:r>
              <a:rPr lang="fr-FR" dirty="0" err="1"/>
              <a:t>compute</a:t>
            </a:r>
            <a:r>
              <a:rPr lang="fr-FR" dirty="0"/>
              <a:t>+, slow), but </a:t>
            </a:r>
            <a:r>
              <a:rPr lang="fr-FR" dirty="0" err="1"/>
              <a:t>very</a:t>
            </a:r>
            <a:r>
              <a:rPr lang="fr-FR" dirty="0"/>
              <a:t> expressive</a:t>
            </a:r>
          </a:p>
          <a:p>
            <a:pPr lvl="1"/>
            <a:r>
              <a:rPr lang="fr-FR" dirty="0"/>
              <a:t>1x1 : </a:t>
            </a:r>
            <a:r>
              <a:rPr lang="fr-FR" dirty="0" err="1"/>
              <a:t>much</a:t>
            </a:r>
            <a:r>
              <a:rPr lang="fr-FR" dirty="0"/>
              <a:t> more efficient, but </a:t>
            </a:r>
            <a:r>
              <a:rPr lang="fr-FR" dirty="0" err="1"/>
              <a:t>doesn’t</a:t>
            </a:r>
            <a:r>
              <a:rPr lang="fr-FR" dirty="0"/>
              <a:t> </a:t>
            </a:r>
            <a:r>
              <a:rPr lang="fr-FR" dirty="0" err="1"/>
              <a:t>work</a:t>
            </a:r>
            <a:r>
              <a:rPr lang="fr-FR" dirty="0"/>
              <a:t> </a:t>
            </a:r>
            <a:r>
              <a:rPr lang="fr-FR" dirty="0" err="1"/>
              <a:t>so</a:t>
            </a:r>
            <a:r>
              <a:rPr lang="fr-FR" dirty="0"/>
              <a:t> </a:t>
            </a:r>
            <a:r>
              <a:rPr lang="fr-FR" dirty="0" err="1"/>
              <a:t>well</a:t>
            </a:r>
            <a:endParaRPr lang="fr-FR" dirty="0"/>
          </a:p>
          <a:p>
            <a:r>
              <a:rPr lang="fr-FR" dirty="0" err="1"/>
              <a:t>GoogleNet</a:t>
            </a:r>
            <a:r>
              <a:rPr lang="fr-FR" dirty="0"/>
              <a:t> / Inception </a:t>
            </a:r>
            <a:r>
              <a:rPr lang="fr-FR" sz="1400" dirty="0"/>
              <a:t>(« </a:t>
            </a:r>
            <a:r>
              <a:rPr lang="fr-FR" sz="1400" dirty="0" err="1"/>
              <a:t>we</a:t>
            </a:r>
            <a:r>
              <a:rPr lang="fr-FR" sz="1400" dirty="0"/>
              <a:t> </a:t>
            </a:r>
            <a:r>
              <a:rPr lang="fr-FR" sz="1400" dirty="0" err="1"/>
              <a:t>need</a:t>
            </a:r>
            <a:r>
              <a:rPr lang="fr-FR" sz="1400" dirty="0"/>
              <a:t> to go </a:t>
            </a:r>
            <a:r>
              <a:rPr lang="fr-FR" sz="1400" dirty="0" err="1"/>
              <a:t>deeper</a:t>
            </a:r>
            <a:r>
              <a:rPr lang="fr-FR" sz="1400" dirty="0"/>
              <a:t> ») </a:t>
            </a:r>
            <a:r>
              <a:rPr lang="fr-FR" dirty="0"/>
              <a:t>: </a:t>
            </a:r>
            <a:r>
              <a:rPr lang="fr-FR" dirty="0" err="1"/>
              <a:t>why</a:t>
            </a:r>
            <a:r>
              <a:rPr lang="fr-FR" dirty="0"/>
              <a:t> </a:t>
            </a:r>
            <a:r>
              <a:rPr lang="fr-FR" dirty="0" err="1"/>
              <a:t>choose</a:t>
            </a:r>
            <a:r>
              <a:rPr lang="fr-FR" dirty="0"/>
              <a:t> ? Just </a:t>
            </a:r>
            <a:r>
              <a:rPr lang="fr-FR" dirty="0" err="1"/>
              <a:t>pick</a:t>
            </a:r>
            <a:r>
              <a:rPr lang="fr-FR" dirty="0"/>
              <a:t> </a:t>
            </a:r>
            <a:r>
              <a:rPr lang="fr-FR" dirty="0" err="1"/>
              <a:t>them</a:t>
            </a:r>
            <a:r>
              <a:rPr lang="fr-FR" dirty="0"/>
              <a:t> all</a:t>
            </a:r>
          </a:p>
          <a:p>
            <a:r>
              <a:rPr lang="fr-FR" dirty="0"/>
              <a:t>Split the output channels, </a:t>
            </a:r>
            <a:r>
              <a:rPr lang="fr-FR" dirty="0" err="1"/>
              <a:t>compute</a:t>
            </a:r>
            <a:r>
              <a:rPr lang="fr-FR" dirty="0"/>
              <a:t> </a:t>
            </a:r>
            <a:r>
              <a:rPr lang="fr-FR" dirty="0" err="1"/>
              <a:t>each</a:t>
            </a:r>
            <a:r>
              <a:rPr lang="fr-FR" dirty="0"/>
              <a:t> group with a </a:t>
            </a:r>
            <a:r>
              <a:rPr lang="fr-FR" dirty="0" err="1"/>
              <a:t>different</a:t>
            </a:r>
            <a:r>
              <a:rPr lang="fr-FR" dirty="0"/>
              <a:t> </a:t>
            </a:r>
            <a:r>
              <a:rPr lang="fr-FR" dirty="0" err="1"/>
              <a:t>conv</a:t>
            </a:r>
            <a:r>
              <a:rPr lang="fr-FR" dirty="0"/>
              <a:t> </a:t>
            </a:r>
            <a:r>
              <a:rPr lang="fr-FR" dirty="0" err="1"/>
              <a:t>path</a:t>
            </a:r>
            <a:endParaRPr lang="fr-FR" dirty="0"/>
          </a:p>
          <a:p>
            <a:r>
              <a:rPr lang="fr-FR" dirty="0"/>
              <a:t>In </a:t>
            </a:r>
            <a:r>
              <a:rPr lang="fr-FR" dirty="0" err="1"/>
              <a:t>aggregate</a:t>
            </a:r>
            <a:r>
              <a:rPr lang="fr-FR" dirty="0"/>
              <a:t> :</a:t>
            </a:r>
          </a:p>
          <a:p>
            <a:pPr lvl="1"/>
            <a:r>
              <a:rPr lang="fr-FR" dirty="0" err="1"/>
              <a:t>Less</a:t>
            </a:r>
            <a:r>
              <a:rPr lang="fr-FR" dirty="0"/>
              <a:t> </a:t>
            </a:r>
            <a:r>
              <a:rPr lang="fr-FR" dirty="0" err="1"/>
              <a:t>parameters</a:t>
            </a:r>
            <a:r>
              <a:rPr lang="fr-FR" dirty="0"/>
              <a:t> and FLOPS </a:t>
            </a:r>
            <a:r>
              <a:rPr lang="fr-FR" dirty="0" err="1"/>
              <a:t>than</a:t>
            </a:r>
            <a:r>
              <a:rPr lang="fr-FR" dirty="0"/>
              <a:t> a simple 3x3 convolution (</a:t>
            </a:r>
            <a:r>
              <a:rPr lang="fr-FR" dirty="0" err="1"/>
              <a:t>better</a:t>
            </a:r>
            <a:r>
              <a:rPr lang="fr-FR" dirty="0"/>
              <a:t> </a:t>
            </a:r>
            <a:r>
              <a:rPr lang="fr-FR" dirty="0" err="1"/>
              <a:t>generalization</a:t>
            </a:r>
            <a:r>
              <a:rPr lang="fr-FR" dirty="0"/>
              <a:t>)</a:t>
            </a:r>
          </a:p>
          <a:p>
            <a:pPr lvl="2"/>
            <a:r>
              <a:rPr lang="fr-FR" dirty="0" err="1"/>
              <a:t>Homogenous</a:t>
            </a:r>
            <a:r>
              <a:rPr lang="fr-FR" dirty="0"/>
              <a:t> </a:t>
            </a:r>
            <a:r>
              <a:rPr lang="fr-FR" dirty="0" err="1"/>
              <a:t>compute</a:t>
            </a:r>
            <a:r>
              <a:rPr lang="fr-FR" dirty="0"/>
              <a:t> : k2.ci.co.mh.mw</a:t>
            </a:r>
          </a:p>
          <a:p>
            <a:pPr lvl="2"/>
            <a:r>
              <a:rPr lang="fr-FR" dirty="0" err="1"/>
              <a:t>Heterogenous</a:t>
            </a:r>
            <a:r>
              <a:rPr lang="fr-FR" dirty="0"/>
              <a:t> </a:t>
            </a:r>
            <a:r>
              <a:rPr lang="fr-FR" dirty="0" err="1"/>
              <a:t>compute</a:t>
            </a:r>
            <a:r>
              <a:rPr lang="fr-FR" dirty="0"/>
              <a:t> : ci.mh.mw.(</a:t>
            </a:r>
            <a:r>
              <a:rPr lang="fr-FR" dirty="0" err="1"/>
              <a:t>SUMj</a:t>
            </a:r>
            <a:r>
              <a:rPr lang="fr-FR" dirty="0"/>
              <a:t> kj2.cj)</a:t>
            </a:r>
          </a:p>
          <a:p>
            <a:pPr lvl="2"/>
            <a:r>
              <a:rPr lang="fr-FR" dirty="0" err="1"/>
              <a:t>Choose</a:t>
            </a:r>
            <a:r>
              <a:rPr lang="fr-FR" dirty="0"/>
              <a:t> </a:t>
            </a:r>
            <a:r>
              <a:rPr lang="fr-FR" dirty="0" err="1"/>
              <a:t>kj</a:t>
            </a:r>
            <a:r>
              <a:rPr lang="fr-FR" dirty="0"/>
              <a:t> and </a:t>
            </a:r>
            <a:r>
              <a:rPr lang="fr-FR" dirty="0" err="1"/>
              <a:t>cj</a:t>
            </a:r>
            <a:r>
              <a:rPr lang="fr-FR" dirty="0"/>
              <a:t> </a:t>
            </a:r>
            <a:r>
              <a:rPr lang="fr-FR" dirty="0" err="1"/>
              <a:t>so</a:t>
            </a:r>
            <a:r>
              <a:rPr lang="fr-FR" dirty="0"/>
              <a:t> </a:t>
            </a:r>
            <a:r>
              <a:rPr lang="fr-FR" dirty="0" err="1"/>
              <a:t>that</a:t>
            </a:r>
            <a:r>
              <a:rPr lang="fr-FR" dirty="0"/>
              <a:t> </a:t>
            </a:r>
            <a:r>
              <a:rPr lang="fr-FR" dirty="0" err="1"/>
              <a:t>SUMj</a:t>
            </a:r>
            <a:r>
              <a:rPr lang="fr-FR" dirty="0"/>
              <a:t> </a:t>
            </a:r>
            <a:r>
              <a:rPr lang="fr-FR" dirty="0" err="1"/>
              <a:t>cj</a:t>
            </a:r>
            <a:r>
              <a:rPr lang="fr-FR" dirty="0"/>
              <a:t> = </a:t>
            </a:r>
            <a:r>
              <a:rPr lang="fr-FR" dirty="0" err="1"/>
              <a:t>co</a:t>
            </a:r>
            <a:r>
              <a:rPr lang="fr-FR" dirty="0"/>
              <a:t> (</a:t>
            </a:r>
            <a:r>
              <a:rPr lang="fr-FR" dirty="0" err="1"/>
              <a:t>concat</a:t>
            </a:r>
            <a:r>
              <a:rPr lang="fr-FR" dirty="0"/>
              <a:t>), and </a:t>
            </a:r>
            <a:r>
              <a:rPr lang="fr-FR" dirty="0" err="1"/>
              <a:t>SUMj</a:t>
            </a:r>
            <a:r>
              <a:rPr lang="fr-FR" dirty="0"/>
              <a:t>  &lt; k2.co (</a:t>
            </a:r>
            <a:r>
              <a:rPr lang="fr-FR" dirty="0" err="1"/>
              <a:t>less</a:t>
            </a:r>
            <a:r>
              <a:rPr lang="fr-FR" dirty="0"/>
              <a:t> </a:t>
            </a:r>
            <a:r>
              <a:rPr lang="fr-FR" dirty="0" err="1"/>
              <a:t>compute</a:t>
            </a:r>
            <a:r>
              <a:rPr lang="fr-FR" dirty="0"/>
              <a:t>)</a:t>
            </a:r>
          </a:p>
          <a:p>
            <a:pPr lvl="1"/>
            <a:r>
              <a:rPr lang="fr-FR" dirty="0"/>
              <a:t>Mix of </a:t>
            </a:r>
            <a:r>
              <a:rPr lang="fr-FR" dirty="0" err="1"/>
              <a:t>different</a:t>
            </a:r>
            <a:r>
              <a:rPr lang="fr-FR" dirty="0"/>
              <a:t> spatial </a:t>
            </a:r>
            <a:r>
              <a:rPr lang="fr-FR" dirty="0" err="1"/>
              <a:t>functions</a:t>
            </a:r>
            <a:r>
              <a:rPr lang="fr-FR" dirty="0"/>
              <a:t> = </a:t>
            </a:r>
            <a:r>
              <a:rPr lang="fr-FR" dirty="0" err="1"/>
              <a:t>poweful</a:t>
            </a:r>
            <a:r>
              <a:rPr lang="fr-FR" dirty="0"/>
              <a:t> : 5x5 </a:t>
            </a:r>
            <a:r>
              <a:rPr lang="fr-FR" dirty="0" err="1"/>
              <a:t>could</a:t>
            </a:r>
            <a:r>
              <a:rPr lang="fr-FR" dirty="0"/>
              <a:t> get longer range info </a:t>
            </a:r>
            <a:r>
              <a:rPr lang="fr-FR" dirty="0" err="1"/>
              <a:t>than</a:t>
            </a:r>
            <a:r>
              <a:rPr lang="fr-FR" dirty="0"/>
              <a:t> 3x3</a:t>
            </a:r>
          </a:p>
        </p:txBody>
      </p:sp>
      <p:pic>
        <p:nvPicPr>
          <p:cNvPr id="5" name="Image 4">
            <a:extLst>
              <a:ext uri="{FF2B5EF4-FFF2-40B4-BE49-F238E27FC236}">
                <a16:creationId xmlns:a16="http://schemas.microsoft.com/office/drawing/2014/main" id="{CBF12E3F-1318-43E3-B654-CC77A8405E0A}"/>
              </a:ext>
            </a:extLst>
          </p:cNvPr>
          <p:cNvPicPr>
            <a:picLocks noChangeAspect="1"/>
          </p:cNvPicPr>
          <p:nvPr/>
        </p:nvPicPr>
        <p:blipFill>
          <a:blip r:embed="rId2"/>
          <a:stretch>
            <a:fillRect/>
          </a:stretch>
        </p:blipFill>
        <p:spPr>
          <a:xfrm>
            <a:off x="146957" y="240642"/>
            <a:ext cx="3900893" cy="1955634"/>
          </a:xfrm>
          <a:prstGeom prst="rect">
            <a:avLst/>
          </a:prstGeom>
        </p:spPr>
      </p:pic>
      <p:pic>
        <p:nvPicPr>
          <p:cNvPr id="7" name="Image 6">
            <a:extLst>
              <a:ext uri="{FF2B5EF4-FFF2-40B4-BE49-F238E27FC236}">
                <a16:creationId xmlns:a16="http://schemas.microsoft.com/office/drawing/2014/main" id="{7B379C9F-91C1-49A0-BB76-825D436EA6CD}"/>
              </a:ext>
            </a:extLst>
          </p:cNvPr>
          <p:cNvPicPr>
            <a:picLocks noChangeAspect="1"/>
          </p:cNvPicPr>
          <p:nvPr/>
        </p:nvPicPr>
        <p:blipFill>
          <a:blip r:embed="rId3"/>
          <a:stretch>
            <a:fillRect/>
          </a:stretch>
        </p:blipFill>
        <p:spPr>
          <a:xfrm>
            <a:off x="4259829" y="457993"/>
            <a:ext cx="3264354" cy="1596403"/>
          </a:xfrm>
          <a:prstGeom prst="rect">
            <a:avLst/>
          </a:prstGeom>
        </p:spPr>
      </p:pic>
      <p:pic>
        <p:nvPicPr>
          <p:cNvPr id="9" name="Image 8">
            <a:extLst>
              <a:ext uri="{FF2B5EF4-FFF2-40B4-BE49-F238E27FC236}">
                <a16:creationId xmlns:a16="http://schemas.microsoft.com/office/drawing/2014/main" id="{732A4F95-29B1-4E2D-9D59-68653F0F0590}"/>
              </a:ext>
            </a:extLst>
          </p:cNvPr>
          <p:cNvPicPr>
            <a:picLocks noChangeAspect="1"/>
          </p:cNvPicPr>
          <p:nvPr/>
        </p:nvPicPr>
        <p:blipFill>
          <a:blip r:embed="rId4"/>
          <a:stretch>
            <a:fillRect/>
          </a:stretch>
        </p:blipFill>
        <p:spPr>
          <a:xfrm>
            <a:off x="7703571" y="265054"/>
            <a:ext cx="4098928" cy="1955633"/>
          </a:xfrm>
          <a:prstGeom prst="rect">
            <a:avLst/>
          </a:prstGeom>
        </p:spPr>
      </p:pic>
    </p:spTree>
    <p:extLst>
      <p:ext uri="{BB962C8B-B14F-4D97-AF65-F5344CB8AC3E}">
        <p14:creationId xmlns:p14="http://schemas.microsoft.com/office/powerpoint/2010/main" val="427472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E60422-4B9A-47E3-9133-37D08FD40DC6}"/>
              </a:ext>
            </a:extLst>
          </p:cNvPr>
          <p:cNvSpPr>
            <a:spLocks noGrp="1"/>
          </p:cNvSpPr>
          <p:nvPr>
            <p:ph idx="1"/>
          </p:nvPr>
        </p:nvSpPr>
        <p:spPr>
          <a:xfrm>
            <a:off x="838200" y="2922813"/>
            <a:ext cx="10515600" cy="3723596"/>
          </a:xfrm>
        </p:spPr>
        <p:txBody>
          <a:bodyPr>
            <a:normAutofit lnSpcReduction="10000"/>
          </a:bodyPr>
          <a:lstStyle/>
          <a:p>
            <a:r>
              <a:rPr lang="fr-FR" dirty="0" err="1"/>
              <a:t>Each</a:t>
            </a:r>
            <a:r>
              <a:rPr lang="fr-FR" dirty="0"/>
              <a:t> stage </a:t>
            </a:r>
            <a:r>
              <a:rPr lang="fr-FR" dirty="0" err="1"/>
              <a:t>divides</a:t>
            </a:r>
            <a:r>
              <a:rPr lang="fr-FR" dirty="0"/>
              <a:t> the </a:t>
            </a:r>
            <a:r>
              <a:rPr lang="fr-FR" dirty="0" err="1"/>
              <a:t>resolution</a:t>
            </a:r>
            <a:r>
              <a:rPr lang="fr-FR" dirty="0"/>
              <a:t> by 2 with max </a:t>
            </a:r>
            <a:r>
              <a:rPr lang="fr-FR" dirty="0" err="1"/>
              <a:t>pooling</a:t>
            </a:r>
            <a:r>
              <a:rPr lang="fr-FR" dirty="0"/>
              <a:t>, </a:t>
            </a:r>
            <a:r>
              <a:rPr lang="fr-FR" dirty="0" err="1"/>
              <a:t>while</a:t>
            </a:r>
            <a:r>
              <a:rPr lang="fr-FR" dirty="0"/>
              <a:t> </a:t>
            </a:r>
            <a:r>
              <a:rPr lang="fr-FR" dirty="0" err="1"/>
              <a:t>increasing</a:t>
            </a:r>
            <a:r>
              <a:rPr lang="fr-FR" dirty="0"/>
              <a:t> the </a:t>
            </a:r>
            <a:r>
              <a:rPr lang="fr-FR" dirty="0" err="1"/>
              <a:t>number</a:t>
            </a:r>
            <a:r>
              <a:rPr lang="fr-FR" dirty="0"/>
              <a:t> of channels (</a:t>
            </a:r>
            <a:r>
              <a:rPr lang="fr-FR" dirty="0" err="1"/>
              <a:t>fewer</a:t>
            </a:r>
            <a:r>
              <a:rPr lang="fr-FR" dirty="0"/>
              <a:t> pixels, more </a:t>
            </a:r>
            <a:r>
              <a:rPr lang="fr-FR" dirty="0" err="1"/>
              <a:t>higher</a:t>
            </a:r>
            <a:r>
              <a:rPr lang="fr-FR" dirty="0"/>
              <a:t> </a:t>
            </a:r>
            <a:r>
              <a:rPr lang="fr-FR" dirty="0" err="1"/>
              <a:t>order</a:t>
            </a:r>
            <a:r>
              <a:rPr lang="fr-FR" dirty="0"/>
              <a:t> information)</a:t>
            </a:r>
          </a:p>
          <a:p>
            <a:r>
              <a:rPr lang="fr-FR" dirty="0"/>
              <a:t>Stage 1 : 7x7 </a:t>
            </a:r>
            <a:r>
              <a:rPr lang="fr-FR" dirty="0" err="1"/>
              <a:t>conv</a:t>
            </a:r>
            <a:r>
              <a:rPr lang="fr-FR" dirty="0"/>
              <a:t> / 3x3 pool = start with </a:t>
            </a:r>
            <a:r>
              <a:rPr lang="fr-FR" dirty="0" err="1"/>
              <a:t>broad</a:t>
            </a:r>
            <a:r>
              <a:rPr lang="fr-FR" dirty="0"/>
              <a:t> convolution and </a:t>
            </a:r>
            <a:r>
              <a:rPr lang="fr-FR" dirty="0" err="1"/>
              <a:t>pooling</a:t>
            </a:r>
            <a:r>
              <a:rPr lang="fr-FR" dirty="0"/>
              <a:t>, basic </a:t>
            </a:r>
            <a:r>
              <a:rPr lang="fr-FR" dirty="0" err="1"/>
              <a:t>amount</a:t>
            </a:r>
            <a:r>
              <a:rPr lang="fr-FR" dirty="0"/>
              <a:t> of translation invariance, and </a:t>
            </a:r>
            <a:r>
              <a:rPr lang="fr-FR" dirty="0" err="1"/>
              <a:t>reduce</a:t>
            </a:r>
            <a:r>
              <a:rPr lang="fr-FR" dirty="0"/>
              <a:t> the </a:t>
            </a:r>
            <a:r>
              <a:rPr lang="fr-FR" dirty="0" err="1"/>
              <a:t>resolution</a:t>
            </a:r>
            <a:r>
              <a:rPr lang="fr-FR" dirty="0"/>
              <a:t> </a:t>
            </a:r>
            <a:r>
              <a:rPr lang="fr-FR" dirty="0" err="1"/>
              <a:t>early</a:t>
            </a:r>
            <a:r>
              <a:rPr lang="fr-FR" dirty="0"/>
              <a:t> </a:t>
            </a:r>
          </a:p>
          <a:p>
            <a:r>
              <a:rPr lang="fr-FR" dirty="0"/>
              <a:t>Stage 2 : get </a:t>
            </a:r>
            <a:r>
              <a:rPr lang="fr-FR" dirty="0" err="1"/>
              <a:t>overall</a:t>
            </a:r>
            <a:r>
              <a:rPr lang="fr-FR" dirty="0"/>
              <a:t> spatial </a:t>
            </a:r>
            <a:r>
              <a:rPr lang="fr-FR" dirty="0" err="1"/>
              <a:t>correlation</a:t>
            </a:r>
            <a:r>
              <a:rPr lang="fr-FR" dirty="0"/>
              <a:t> and </a:t>
            </a:r>
            <a:r>
              <a:rPr lang="fr-FR" dirty="0" err="1"/>
              <a:t>then</a:t>
            </a:r>
            <a:r>
              <a:rPr lang="fr-FR" dirty="0"/>
              <a:t> </a:t>
            </a:r>
            <a:r>
              <a:rPr lang="fr-FR" dirty="0" err="1"/>
              <a:t>pooling</a:t>
            </a:r>
            <a:r>
              <a:rPr lang="fr-FR" dirty="0"/>
              <a:t> operation</a:t>
            </a:r>
          </a:p>
          <a:p>
            <a:r>
              <a:rPr lang="fr-FR" dirty="0"/>
              <a:t>Stages 3-5 : 2x 5x 2x </a:t>
            </a:r>
            <a:r>
              <a:rPr lang="fr-FR" dirty="0" err="1"/>
              <a:t>inception</a:t>
            </a:r>
            <a:r>
              <a:rPr lang="fr-FR" dirty="0"/>
              <a:t> blocks, 5x </a:t>
            </a:r>
            <a:r>
              <a:rPr lang="fr-FR" dirty="0" err="1"/>
              <a:t>is</a:t>
            </a:r>
            <a:r>
              <a:rPr lang="fr-FR" dirty="0"/>
              <a:t> the backbone </a:t>
            </a:r>
            <a:r>
              <a:rPr lang="fr-FR" dirty="0" err="1"/>
              <a:t>where</a:t>
            </a:r>
            <a:r>
              <a:rPr lang="fr-FR" dirty="0"/>
              <a:t> </a:t>
            </a:r>
            <a:r>
              <a:rPr lang="fr-FR" dirty="0" err="1"/>
              <a:t>most</a:t>
            </a:r>
            <a:r>
              <a:rPr lang="fr-FR" dirty="0"/>
              <a:t> </a:t>
            </a:r>
            <a:r>
              <a:rPr lang="fr-FR" dirty="0" err="1"/>
              <a:t>interesting</a:t>
            </a:r>
            <a:r>
              <a:rPr lang="fr-FR" dirty="0"/>
              <a:t> non </a:t>
            </a:r>
            <a:r>
              <a:rPr lang="fr-FR" dirty="0" err="1"/>
              <a:t>linearities</a:t>
            </a:r>
            <a:r>
              <a:rPr lang="fr-FR" dirty="0"/>
              <a:t> </a:t>
            </a:r>
            <a:r>
              <a:rPr lang="fr-FR" dirty="0" err="1"/>
              <a:t>happen</a:t>
            </a:r>
            <a:endParaRPr lang="fr-FR" dirty="0"/>
          </a:p>
          <a:p>
            <a:endParaRPr lang="fr-FR" dirty="0"/>
          </a:p>
          <a:p>
            <a:endParaRPr lang="fr-FR" dirty="0"/>
          </a:p>
          <a:p>
            <a:endParaRPr lang="fr-FR" dirty="0"/>
          </a:p>
        </p:txBody>
      </p:sp>
      <p:pic>
        <p:nvPicPr>
          <p:cNvPr id="5" name="Image 4">
            <a:extLst>
              <a:ext uri="{FF2B5EF4-FFF2-40B4-BE49-F238E27FC236}">
                <a16:creationId xmlns:a16="http://schemas.microsoft.com/office/drawing/2014/main" id="{AFEEC095-26E1-4A43-BAB6-C8DD2E34E828}"/>
              </a:ext>
            </a:extLst>
          </p:cNvPr>
          <p:cNvPicPr>
            <a:picLocks noChangeAspect="1"/>
          </p:cNvPicPr>
          <p:nvPr/>
        </p:nvPicPr>
        <p:blipFill>
          <a:blip r:embed="rId2"/>
          <a:stretch>
            <a:fillRect/>
          </a:stretch>
        </p:blipFill>
        <p:spPr>
          <a:xfrm>
            <a:off x="430666" y="211591"/>
            <a:ext cx="3166023" cy="2498952"/>
          </a:xfrm>
          <a:prstGeom prst="rect">
            <a:avLst/>
          </a:prstGeom>
        </p:spPr>
      </p:pic>
      <p:pic>
        <p:nvPicPr>
          <p:cNvPr id="7" name="Image 6">
            <a:extLst>
              <a:ext uri="{FF2B5EF4-FFF2-40B4-BE49-F238E27FC236}">
                <a16:creationId xmlns:a16="http://schemas.microsoft.com/office/drawing/2014/main" id="{517199EA-5840-4344-9EFE-B64A0FDC495D}"/>
              </a:ext>
            </a:extLst>
          </p:cNvPr>
          <p:cNvPicPr>
            <a:picLocks noChangeAspect="1"/>
          </p:cNvPicPr>
          <p:nvPr/>
        </p:nvPicPr>
        <p:blipFill>
          <a:blip r:embed="rId3"/>
          <a:stretch>
            <a:fillRect/>
          </a:stretch>
        </p:blipFill>
        <p:spPr>
          <a:xfrm>
            <a:off x="3761695" y="211591"/>
            <a:ext cx="3996115" cy="2105706"/>
          </a:xfrm>
          <a:prstGeom prst="rect">
            <a:avLst/>
          </a:prstGeom>
        </p:spPr>
      </p:pic>
      <p:pic>
        <p:nvPicPr>
          <p:cNvPr id="9" name="Image 8">
            <a:extLst>
              <a:ext uri="{FF2B5EF4-FFF2-40B4-BE49-F238E27FC236}">
                <a16:creationId xmlns:a16="http://schemas.microsoft.com/office/drawing/2014/main" id="{52631BC4-1456-4D45-BF3A-E900159576B1}"/>
              </a:ext>
            </a:extLst>
          </p:cNvPr>
          <p:cNvPicPr>
            <a:picLocks noChangeAspect="1"/>
          </p:cNvPicPr>
          <p:nvPr/>
        </p:nvPicPr>
        <p:blipFill>
          <a:blip r:embed="rId4"/>
          <a:stretch>
            <a:fillRect/>
          </a:stretch>
        </p:blipFill>
        <p:spPr>
          <a:xfrm>
            <a:off x="7922816" y="317726"/>
            <a:ext cx="3743178" cy="2498952"/>
          </a:xfrm>
          <a:prstGeom prst="rect">
            <a:avLst/>
          </a:prstGeom>
        </p:spPr>
      </p:pic>
    </p:spTree>
    <p:extLst>
      <p:ext uri="{BB962C8B-B14F-4D97-AF65-F5344CB8AC3E}">
        <p14:creationId xmlns:p14="http://schemas.microsoft.com/office/powerpoint/2010/main" val="475677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1D97BB2-A2F8-4F55-9E28-F7FE5B163B3E}"/>
              </a:ext>
            </a:extLst>
          </p:cNvPr>
          <p:cNvSpPr>
            <a:spLocks noGrp="1"/>
          </p:cNvSpPr>
          <p:nvPr>
            <p:ph idx="1"/>
          </p:nvPr>
        </p:nvSpPr>
        <p:spPr>
          <a:xfrm>
            <a:off x="838200" y="2351315"/>
            <a:ext cx="10515600" cy="4506685"/>
          </a:xfrm>
        </p:spPr>
        <p:txBody>
          <a:bodyPr/>
          <a:lstStyle/>
          <a:p>
            <a:r>
              <a:rPr lang="fr-FR" dirty="0" err="1"/>
              <a:t>Improvements</a:t>
            </a:r>
            <a:r>
              <a:rPr lang="fr-FR" dirty="0"/>
              <a:t> </a:t>
            </a:r>
            <a:r>
              <a:rPr lang="fr-FR" dirty="0" err="1"/>
              <a:t>overall</a:t>
            </a:r>
            <a:r>
              <a:rPr lang="fr-FR" dirty="0"/>
              <a:t> the architectural pattern</a:t>
            </a:r>
          </a:p>
          <a:p>
            <a:pPr lvl="1"/>
            <a:r>
              <a:rPr lang="fr-FR" dirty="0"/>
              <a:t>Add batch </a:t>
            </a:r>
            <a:r>
              <a:rPr lang="fr-FR" dirty="0" err="1"/>
              <a:t>norm</a:t>
            </a:r>
            <a:endParaRPr lang="fr-FR" dirty="0"/>
          </a:p>
          <a:p>
            <a:pPr lvl="1"/>
            <a:r>
              <a:rPr lang="fr-FR" dirty="0"/>
              <a:t>More convolution sizes + </a:t>
            </a:r>
            <a:r>
              <a:rPr lang="fr-FR" dirty="0" err="1"/>
              <a:t>deeper</a:t>
            </a:r>
            <a:r>
              <a:rPr lang="fr-FR" dirty="0"/>
              <a:t> size</a:t>
            </a:r>
          </a:p>
          <a:p>
            <a:pPr lvl="1"/>
            <a:r>
              <a:rPr lang="fr-FR" dirty="0"/>
              <a:t>Add </a:t>
            </a:r>
            <a:r>
              <a:rPr lang="fr-FR" dirty="0" err="1"/>
              <a:t>residual</a:t>
            </a:r>
            <a:r>
              <a:rPr lang="fr-FR" dirty="0"/>
              <a:t> connections, but </a:t>
            </a:r>
            <a:r>
              <a:rPr lang="fr-FR" dirty="0" err="1"/>
              <a:t>still</a:t>
            </a:r>
            <a:r>
              <a:rPr lang="fr-FR" dirty="0"/>
              <a:t> </a:t>
            </a:r>
            <a:r>
              <a:rPr lang="fr-FR" dirty="0" err="1"/>
              <a:t>doesn’t</a:t>
            </a:r>
            <a:r>
              <a:rPr lang="fr-FR" dirty="0"/>
              <a:t> </a:t>
            </a:r>
            <a:r>
              <a:rPr lang="fr-FR" dirty="0" err="1"/>
              <a:t>work</a:t>
            </a:r>
            <a:r>
              <a:rPr lang="fr-FR" dirty="0"/>
              <a:t> as </a:t>
            </a:r>
            <a:r>
              <a:rPr lang="fr-FR" dirty="0" err="1"/>
              <a:t>well</a:t>
            </a:r>
            <a:r>
              <a:rPr lang="fr-FR" dirty="0"/>
              <a:t> as </a:t>
            </a:r>
            <a:r>
              <a:rPr lang="fr-FR" dirty="0" err="1"/>
              <a:t>resnets</a:t>
            </a:r>
            <a:endParaRPr lang="fr-FR" dirty="0"/>
          </a:p>
          <a:p>
            <a:r>
              <a:rPr lang="fr-FR" dirty="0"/>
              <a:t>Replace 5x5 by </a:t>
            </a:r>
            <a:r>
              <a:rPr lang="fr-FR" dirty="0" err="1"/>
              <a:t>two</a:t>
            </a:r>
            <a:r>
              <a:rPr lang="fr-FR" dirty="0"/>
              <a:t> 3x3 : </a:t>
            </a:r>
            <a:r>
              <a:rPr lang="fr-FR" dirty="0" err="1"/>
              <a:t>deep</a:t>
            </a:r>
            <a:r>
              <a:rPr lang="fr-FR" dirty="0"/>
              <a:t> and </a:t>
            </a:r>
            <a:r>
              <a:rPr lang="fr-FR" dirty="0" err="1"/>
              <a:t>narrow</a:t>
            </a:r>
            <a:r>
              <a:rPr lang="fr-FR" dirty="0"/>
              <a:t> </a:t>
            </a:r>
            <a:r>
              <a:rPr lang="fr-FR" dirty="0" err="1"/>
              <a:t>is</a:t>
            </a:r>
            <a:r>
              <a:rPr lang="fr-FR" dirty="0"/>
              <a:t> </a:t>
            </a:r>
            <a:r>
              <a:rPr lang="fr-FR" dirty="0" err="1"/>
              <a:t>better</a:t>
            </a:r>
            <a:r>
              <a:rPr lang="fr-FR" dirty="0"/>
              <a:t> </a:t>
            </a:r>
            <a:r>
              <a:rPr lang="fr-FR" dirty="0" err="1"/>
              <a:t>than</a:t>
            </a:r>
            <a:r>
              <a:rPr lang="fr-FR" dirty="0"/>
              <a:t> </a:t>
            </a:r>
            <a:r>
              <a:rPr lang="fr-FR" dirty="0" err="1"/>
              <a:t>wide</a:t>
            </a:r>
            <a:r>
              <a:rPr lang="fr-FR" dirty="0"/>
              <a:t> and </a:t>
            </a:r>
            <a:r>
              <a:rPr lang="fr-FR" dirty="0" err="1"/>
              <a:t>shallow</a:t>
            </a:r>
            <a:endParaRPr lang="fr-FR" dirty="0"/>
          </a:p>
          <a:p>
            <a:r>
              <a:rPr lang="fr-FR" dirty="0"/>
              <a:t>Replace 5x5 by </a:t>
            </a:r>
            <a:r>
              <a:rPr lang="fr-FR" dirty="0" err="1"/>
              <a:t>two</a:t>
            </a:r>
            <a:r>
              <a:rPr lang="fr-FR" dirty="0"/>
              <a:t> (1x7 </a:t>
            </a:r>
            <a:r>
              <a:rPr lang="fr-FR" dirty="0" err="1"/>
              <a:t>then</a:t>
            </a:r>
            <a:r>
              <a:rPr lang="fr-FR" dirty="0"/>
              <a:t> 7x1)</a:t>
            </a:r>
          </a:p>
          <a:p>
            <a:pPr lvl="1"/>
            <a:r>
              <a:rPr lang="fr-FR" dirty="0" err="1"/>
              <a:t>Asymetric</a:t>
            </a:r>
            <a:r>
              <a:rPr lang="fr-FR" dirty="0"/>
              <a:t> </a:t>
            </a:r>
            <a:r>
              <a:rPr lang="fr-FR" dirty="0" err="1"/>
              <a:t>convs</a:t>
            </a:r>
            <a:r>
              <a:rPr lang="fr-FR" dirty="0"/>
              <a:t>, 25 params to 28, </a:t>
            </a:r>
            <a:r>
              <a:rPr lang="fr-FR" dirty="0" err="1"/>
              <a:t>cost</a:t>
            </a:r>
            <a:r>
              <a:rPr lang="fr-FR" dirty="0"/>
              <a:t> </a:t>
            </a:r>
            <a:r>
              <a:rPr lang="fr-FR" dirty="0" err="1"/>
              <a:t>is</a:t>
            </a:r>
            <a:r>
              <a:rPr lang="fr-FR" dirty="0"/>
              <a:t> </a:t>
            </a:r>
            <a:r>
              <a:rPr lang="fr-FR" dirty="0" err="1"/>
              <a:t>similar</a:t>
            </a:r>
            <a:r>
              <a:rPr lang="fr-FR" dirty="0"/>
              <a:t> but </a:t>
            </a:r>
            <a:r>
              <a:rPr lang="fr-FR" dirty="0" err="1"/>
              <a:t>much</a:t>
            </a:r>
            <a:r>
              <a:rPr lang="fr-FR" dirty="0"/>
              <a:t> more expressive</a:t>
            </a:r>
          </a:p>
          <a:p>
            <a:pPr lvl="1"/>
            <a:r>
              <a:rPr lang="fr-FR" dirty="0"/>
              <a:t>1x7 / 7x1 : add horizontal </a:t>
            </a:r>
            <a:r>
              <a:rPr lang="fr-FR" dirty="0" err="1"/>
              <a:t>features</a:t>
            </a:r>
            <a:r>
              <a:rPr lang="fr-FR" dirty="0"/>
              <a:t> to vertical </a:t>
            </a:r>
            <a:r>
              <a:rPr lang="fr-FR" dirty="0" err="1"/>
              <a:t>features</a:t>
            </a:r>
            <a:r>
              <a:rPr lang="fr-FR" dirty="0"/>
              <a:t>, one </a:t>
            </a:r>
            <a:r>
              <a:rPr lang="fr-FR" dirty="0" err="1"/>
              <a:t>after</a:t>
            </a:r>
            <a:r>
              <a:rPr lang="fr-FR" dirty="0"/>
              <a:t> the </a:t>
            </a:r>
            <a:r>
              <a:rPr lang="fr-FR" dirty="0" err="1"/>
              <a:t>other</a:t>
            </a:r>
            <a:endParaRPr lang="fr-FR" dirty="0"/>
          </a:p>
          <a:p>
            <a:r>
              <a:rPr lang="fr-FR" dirty="0"/>
              <a:t>Replace 3x3 by (3x1 </a:t>
            </a:r>
            <a:r>
              <a:rPr lang="fr-FR" dirty="0" err="1"/>
              <a:t>concat</a:t>
            </a:r>
            <a:r>
              <a:rPr lang="fr-FR" dirty="0"/>
              <a:t> 1x3)</a:t>
            </a:r>
          </a:p>
          <a:p>
            <a:endParaRPr lang="fr-FR" dirty="0"/>
          </a:p>
        </p:txBody>
      </p:sp>
      <p:pic>
        <p:nvPicPr>
          <p:cNvPr id="9" name="Image 8">
            <a:extLst>
              <a:ext uri="{FF2B5EF4-FFF2-40B4-BE49-F238E27FC236}">
                <a16:creationId xmlns:a16="http://schemas.microsoft.com/office/drawing/2014/main" id="{B613F051-A477-4840-B66D-70EC135D43C4}"/>
              </a:ext>
            </a:extLst>
          </p:cNvPr>
          <p:cNvPicPr>
            <a:picLocks noChangeAspect="1"/>
          </p:cNvPicPr>
          <p:nvPr/>
        </p:nvPicPr>
        <p:blipFill>
          <a:blip r:embed="rId2"/>
          <a:stretch>
            <a:fillRect/>
          </a:stretch>
        </p:blipFill>
        <p:spPr>
          <a:xfrm>
            <a:off x="142304" y="211558"/>
            <a:ext cx="3810159" cy="1992799"/>
          </a:xfrm>
          <a:prstGeom prst="rect">
            <a:avLst/>
          </a:prstGeom>
        </p:spPr>
      </p:pic>
      <p:pic>
        <p:nvPicPr>
          <p:cNvPr id="11" name="Image 10">
            <a:extLst>
              <a:ext uri="{FF2B5EF4-FFF2-40B4-BE49-F238E27FC236}">
                <a16:creationId xmlns:a16="http://schemas.microsoft.com/office/drawing/2014/main" id="{F5193613-0B72-476B-AA98-541DC9664B18}"/>
              </a:ext>
            </a:extLst>
          </p:cNvPr>
          <p:cNvPicPr>
            <a:picLocks noChangeAspect="1"/>
          </p:cNvPicPr>
          <p:nvPr/>
        </p:nvPicPr>
        <p:blipFill>
          <a:blip r:embed="rId3"/>
          <a:stretch>
            <a:fillRect/>
          </a:stretch>
        </p:blipFill>
        <p:spPr>
          <a:xfrm>
            <a:off x="4018585" y="211558"/>
            <a:ext cx="4274732" cy="1894828"/>
          </a:xfrm>
          <a:prstGeom prst="rect">
            <a:avLst/>
          </a:prstGeom>
        </p:spPr>
      </p:pic>
      <p:pic>
        <p:nvPicPr>
          <p:cNvPr id="13" name="Image 12">
            <a:extLst>
              <a:ext uri="{FF2B5EF4-FFF2-40B4-BE49-F238E27FC236}">
                <a16:creationId xmlns:a16="http://schemas.microsoft.com/office/drawing/2014/main" id="{EED13240-FD43-4799-A03E-FF620B118E0F}"/>
              </a:ext>
            </a:extLst>
          </p:cNvPr>
          <p:cNvPicPr>
            <a:picLocks noChangeAspect="1"/>
          </p:cNvPicPr>
          <p:nvPr/>
        </p:nvPicPr>
        <p:blipFill>
          <a:blip r:embed="rId4"/>
          <a:stretch>
            <a:fillRect/>
          </a:stretch>
        </p:blipFill>
        <p:spPr>
          <a:xfrm>
            <a:off x="8359439" y="244976"/>
            <a:ext cx="3810159" cy="1959381"/>
          </a:xfrm>
          <a:prstGeom prst="rect">
            <a:avLst/>
          </a:prstGeom>
        </p:spPr>
      </p:pic>
    </p:spTree>
    <p:extLst>
      <p:ext uri="{BB962C8B-B14F-4D97-AF65-F5344CB8AC3E}">
        <p14:creationId xmlns:p14="http://schemas.microsoft.com/office/powerpoint/2010/main" val="25125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3EBE36-59C1-4D63-873F-AEACCA29D2D2}"/>
              </a:ext>
            </a:extLst>
          </p:cNvPr>
          <p:cNvSpPr>
            <a:spLocks noGrp="1"/>
          </p:cNvSpPr>
          <p:nvPr>
            <p:ph idx="1"/>
          </p:nvPr>
        </p:nvSpPr>
        <p:spPr>
          <a:xfrm>
            <a:off x="838199" y="2759530"/>
            <a:ext cx="10967357" cy="3965800"/>
          </a:xfrm>
        </p:spPr>
        <p:txBody>
          <a:bodyPr>
            <a:normAutofit fontScale="62500" lnSpcReduction="20000"/>
          </a:bodyPr>
          <a:lstStyle/>
          <a:p>
            <a:r>
              <a:rPr lang="fr-FR" dirty="0"/>
              <a:t>Initial intuition : </a:t>
            </a:r>
            <a:r>
              <a:rPr lang="fr-FR" dirty="0" err="1"/>
              <a:t>reduce</a:t>
            </a:r>
            <a:r>
              <a:rPr lang="fr-FR" dirty="0"/>
              <a:t> </a:t>
            </a:r>
            <a:r>
              <a:rPr lang="fr-FR" dirty="0" err="1"/>
              <a:t>covariate</a:t>
            </a:r>
            <a:r>
              <a:rPr lang="fr-FR" dirty="0"/>
              <a:t> shift – but </a:t>
            </a:r>
            <a:r>
              <a:rPr lang="fr-FR" dirty="0" err="1"/>
              <a:t>proved</a:t>
            </a:r>
            <a:r>
              <a:rPr lang="fr-FR" dirty="0"/>
              <a:t> to </a:t>
            </a:r>
            <a:r>
              <a:rPr lang="fr-FR" dirty="0" err="1"/>
              <a:t>be</a:t>
            </a:r>
            <a:r>
              <a:rPr lang="fr-FR" dirty="0"/>
              <a:t> </a:t>
            </a:r>
            <a:r>
              <a:rPr lang="fr-FR" dirty="0" err="1"/>
              <a:t>wrong</a:t>
            </a:r>
            <a:r>
              <a:rPr lang="fr-FR" dirty="0"/>
              <a:t> in 2018</a:t>
            </a:r>
          </a:p>
          <a:p>
            <a:pPr lvl="1"/>
            <a:r>
              <a:rPr lang="fr-FR" sz="1400" dirty="0"/>
              <a:t>Cascade of </a:t>
            </a:r>
            <a:r>
              <a:rPr lang="fr-FR" sz="1400" dirty="0" err="1"/>
              <a:t>parameters</a:t>
            </a:r>
            <a:r>
              <a:rPr lang="fr-FR" sz="1400" dirty="0"/>
              <a:t> </a:t>
            </a:r>
            <a:r>
              <a:rPr lang="fr-FR" sz="1400" dirty="0" err="1"/>
              <a:t>adapting</a:t>
            </a:r>
            <a:r>
              <a:rPr lang="fr-FR" sz="1400" dirty="0"/>
              <a:t> </a:t>
            </a:r>
            <a:r>
              <a:rPr lang="fr-FR" sz="1400" dirty="0" err="1"/>
              <a:t>starting</a:t>
            </a:r>
            <a:r>
              <a:rPr lang="fr-FR" sz="1400" dirty="0"/>
              <a:t> from the top and </a:t>
            </a:r>
            <a:r>
              <a:rPr lang="fr-FR" sz="1400" dirty="0" err="1"/>
              <a:t>making</a:t>
            </a:r>
            <a:r>
              <a:rPr lang="fr-FR" sz="1400" dirty="0"/>
              <a:t> </a:t>
            </a:r>
            <a:r>
              <a:rPr lang="fr-FR" sz="1400" dirty="0" err="1"/>
              <a:t>progress</a:t>
            </a:r>
            <a:r>
              <a:rPr lang="fr-FR" sz="1400" dirty="0"/>
              <a:t> to </a:t>
            </a:r>
            <a:r>
              <a:rPr lang="fr-FR" sz="1400" dirty="0" err="1"/>
              <a:t>bottom</a:t>
            </a:r>
            <a:endParaRPr lang="fr-FR" sz="1400" dirty="0"/>
          </a:p>
          <a:p>
            <a:pPr lvl="1"/>
            <a:r>
              <a:rPr lang="fr-FR" sz="1400" dirty="0"/>
              <a:t>But </a:t>
            </a:r>
            <a:r>
              <a:rPr lang="fr-FR" sz="1400" dirty="0" err="1"/>
              <a:t>then</a:t>
            </a:r>
            <a:r>
              <a:rPr lang="fr-FR" sz="1400" dirty="0"/>
              <a:t> the </a:t>
            </a:r>
            <a:r>
              <a:rPr lang="fr-FR" sz="1400" dirty="0" err="1"/>
              <a:t>features</a:t>
            </a:r>
            <a:r>
              <a:rPr lang="fr-FR" sz="1400" dirty="0"/>
              <a:t> </a:t>
            </a:r>
            <a:r>
              <a:rPr lang="fr-FR" sz="1400" dirty="0" err="1"/>
              <a:t>that</a:t>
            </a:r>
            <a:r>
              <a:rPr lang="fr-FR" sz="1400" dirty="0"/>
              <a:t> come up from the data at the </a:t>
            </a:r>
            <a:r>
              <a:rPr lang="fr-FR" sz="1400" dirty="0" err="1"/>
              <a:t>bottom</a:t>
            </a:r>
            <a:r>
              <a:rPr lang="fr-FR" sz="1400" dirty="0"/>
              <a:t> are </a:t>
            </a:r>
            <a:r>
              <a:rPr lang="fr-FR" sz="1400" dirty="0" err="1"/>
              <a:t>going</a:t>
            </a:r>
            <a:r>
              <a:rPr lang="fr-FR" sz="1400" dirty="0"/>
              <a:t> to change</a:t>
            </a:r>
          </a:p>
          <a:p>
            <a:pPr lvl="1"/>
            <a:r>
              <a:rPr lang="fr-FR" sz="1400" dirty="0" err="1"/>
              <a:t>Now</a:t>
            </a:r>
            <a:r>
              <a:rPr lang="fr-FR" sz="1400" dirty="0"/>
              <a:t> the last layer, </a:t>
            </a:r>
            <a:r>
              <a:rPr lang="fr-FR" sz="1400" dirty="0" err="1"/>
              <a:t>wich</a:t>
            </a:r>
            <a:r>
              <a:rPr lang="fr-FR" sz="1400" dirty="0"/>
              <a:t> </a:t>
            </a:r>
            <a:r>
              <a:rPr lang="fr-FR" sz="1400" dirty="0" err="1"/>
              <a:t>was</a:t>
            </a:r>
            <a:r>
              <a:rPr lang="fr-FR" sz="1400" dirty="0"/>
              <a:t> </a:t>
            </a:r>
            <a:r>
              <a:rPr lang="fr-FR" sz="1400" dirty="0" err="1"/>
              <a:t>starting</a:t>
            </a:r>
            <a:r>
              <a:rPr lang="fr-FR" sz="1400" dirty="0"/>
              <a:t> to </a:t>
            </a:r>
            <a:r>
              <a:rPr lang="fr-FR" sz="1400" dirty="0" err="1"/>
              <a:t>be</a:t>
            </a:r>
            <a:r>
              <a:rPr lang="fr-FR" sz="1400" dirty="0"/>
              <a:t> </a:t>
            </a:r>
            <a:r>
              <a:rPr lang="fr-FR" sz="1400" dirty="0" err="1"/>
              <a:t>fairly</a:t>
            </a:r>
            <a:r>
              <a:rPr lang="fr-FR" sz="1400" dirty="0"/>
              <a:t> </a:t>
            </a:r>
            <a:r>
              <a:rPr lang="fr-FR" sz="1400" dirty="0" err="1"/>
              <a:t>well</a:t>
            </a:r>
            <a:r>
              <a:rPr lang="fr-FR" sz="1400" dirty="0"/>
              <a:t> </a:t>
            </a:r>
            <a:r>
              <a:rPr lang="fr-FR" sz="1400" dirty="0" err="1"/>
              <a:t>adapteds</a:t>
            </a:r>
            <a:r>
              <a:rPr lang="fr-FR" sz="1400" dirty="0"/>
              <a:t>, has to </a:t>
            </a:r>
            <a:r>
              <a:rPr lang="fr-FR" sz="1400" dirty="0" err="1"/>
              <a:t>readapt</a:t>
            </a:r>
            <a:r>
              <a:rPr lang="fr-FR" sz="1400" dirty="0"/>
              <a:t> to the new inputs </a:t>
            </a:r>
            <a:r>
              <a:rPr lang="fr-FR" sz="1400" dirty="0" err="1"/>
              <a:t>it</a:t>
            </a:r>
            <a:r>
              <a:rPr lang="fr-FR" sz="1400" dirty="0"/>
              <a:t> </a:t>
            </a:r>
            <a:r>
              <a:rPr lang="fr-FR" sz="1400" dirty="0" err="1"/>
              <a:t>is</a:t>
            </a:r>
            <a:r>
              <a:rPr lang="fr-FR" sz="1400" dirty="0"/>
              <a:t> </a:t>
            </a:r>
            <a:r>
              <a:rPr lang="fr-FR" sz="1400" dirty="0" err="1"/>
              <a:t>getting</a:t>
            </a:r>
            <a:endParaRPr lang="fr-FR" sz="1400" dirty="0"/>
          </a:p>
          <a:p>
            <a:pPr lvl="1"/>
            <a:r>
              <a:rPr lang="fr-FR" sz="1400" dirty="0"/>
              <a:t>So </a:t>
            </a:r>
            <a:r>
              <a:rPr lang="fr-FR" sz="1400" dirty="0" err="1"/>
              <a:t>it</a:t>
            </a:r>
            <a:r>
              <a:rPr lang="fr-FR" sz="1400" dirty="0"/>
              <a:t> </a:t>
            </a:r>
            <a:r>
              <a:rPr lang="fr-FR" sz="1400" dirty="0" err="1"/>
              <a:t>takes</a:t>
            </a:r>
            <a:r>
              <a:rPr lang="fr-FR" sz="1400" dirty="0"/>
              <a:t> a </a:t>
            </a:r>
            <a:r>
              <a:rPr lang="fr-FR" sz="1400" dirty="0" err="1"/>
              <a:t>very</a:t>
            </a:r>
            <a:r>
              <a:rPr lang="fr-FR" sz="1400" dirty="0"/>
              <a:t> long time for the training signal to lead to convergence</a:t>
            </a:r>
          </a:p>
          <a:p>
            <a:pPr lvl="1"/>
            <a:r>
              <a:rPr lang="fr-FR" sz="1400" dirty="0"/>
              <a:t>Can </a:t>
            </a:r>
            <a:r>
              <a:rPr lang="fr-FR" sz="1400" dirty="0" err="1"/>
              <a:t>we</a:t>
            </a:r>
            <a:r>
              <a:rPr lang="fr-FR" sz="1400" dirty="0"/>
              <a:t> </a:t>
            </a:r>
            <a:r>
              <a:rPr lang="fr-FR" sz="1400" dirty="0" err="1"/>
              <a:t>avoid</a:t>
            </a:r>
            <a:r>
              <a:rPr lang="fr-FR" sz="1400" dirty="0"/>
              <a:t> </a:t>
            </a:r>
            <a:r>
              <a:rPr lang="fr-FR" sz="1400" dirty="0" err="1"/>
              <a:t>changing</a:t>
            </a:r>
            <a:r>
              <a:rPr lang="fr-FR" sz="1400" dirty="0"/>
              <a:t> the last </a:t>
            </a:r>
            <a:r>
              <a:rPr lang="fr-FR" sz="1400" dirty="0" err="1"/>
              <a:t>layers</a:t>
            </a:r>
            <a:r>
              <a:rPr lang="fr-FR" sz="1400" dirty="0"/>
              <a:t> </a:t>
            </a:r>
            <a:r>
              <a:rPr lang="fr-FR" sz="1400" dirty="0" err="1"/>
              <a:t>while</a:t>
            </a:r>
            <a:r>
              <a:rPr lang="fr-FR" sz="1400" dirty="0"/>
              <a:t> </a:t>
            </a:r>
            <a:r>
              <a:rPr lang="fr-FR" sz="1400" dirty="0" err="1"/>
              <a:t>learning</a:t>
            </a:r>
            <a:r>
              <a:rPr lang="fr-FR" sz="1400" dirty="0"/>
              <a:t> the first </a:t>
            </a:r>
            <a:r>
              <a:rPr lang="fr-FR" sz="1400" dirty="0" err="1"/>
              <a:t>layers</a:t>
            </a:r>
            <a:r>
              <a:rPr lang="fr-FR" sz="1400" dirty="0"/>
              <a:t> ?</a:t>
            </a:r>
          </a:p>
          <a:p>
            <a:pPr lvl="1"/>
            <a:r>
              <a:rPr lang="fr-FR" sz="1400" dirty="0"/>
              <a:t>Fix </a:t>
            </a:r>
            <a:r>
              <a:rPr lang="fr-FR" sz="1400" dirty="0" err="1"/>
              <a:t>mean</a:t>
            </a:r>
            <a:r>
              <a:rPr lang="fr-FR" sz="1400" dirty="0"/>
              <a:t> and variance, and </a:t>
            </a:r>
            <a:r>
              <a:rPr lang="fr-FR" sz="1400" dirty="0" err="1"/>
              <a:t>adjust</a:t>
            </a:r>
            <a:r>
              <a:rPr lang="fr-FR" sz="1400" dirty="0"/>
              <a:t> </a:t>
            </a:r>
            <a:r>
              <a:rPr lang="fr-FR" sz="1400" dirty="0" err="1"/>
              <a:t>it</a:t>
            </a:r>
            <a:r>
              <a:rPr lang="fr-FR" sz="1400" dirty="0"/>
              <a:t> </a:t>
            </a:r>
            <a:r>
              <a:rPr lang="fr-FR" sz="1400" dirty="0" err="1"/>
              <a:t>separately</a:t>
            </a:r>
            <a:r>
              <a:rPr lang="fr-FR" sz="1400" dirty="0"/>
              <a:t> (per batch)</a:t>
            </a:r>
          </a:p>
          <a:p>
            <a:r>
              <a:rPr lang="fr-FR" dirty="0" err="1"/>
              <a:t>What</a:t>
            </a:r>
            <a:r>
              <a:rPr lang="fr-FR" dirty="0"/>
              <a:t> </a:t>
            </a:r>
            <a:r>
              <a:rPr lang="fr-FR" dirty="0" err="1"/>
              <a:t>it</a:t>
            </a:r>
            <a:r>
              <a:rPr lang="fr-FR" dirty="0"/>
              <a:t> </a:t>
            </a:r>
            <a:r>
              <a:rPr lang="fr-FR" dirty="0" err="1"/>
              <a:t>really</a:t>
            </a:r>
            <a:r>
              <a:rPr lang="fr-FR" dirty="0"/>
              <a:t> </a:t>
            </a:r>
            <a:r>
              <a:rPr lang="fr-FR" dirty="0" err="1"/>
              <a:t>does</a:t>
            </a:r>
            <a:r>
              <a:rPr lang="fr-FR" dirty="0"/>
              <a:t> : </a:t>
            </a:r>
            <a:r>
              <a:rPr lang="fr-FR" dirty="0" err="1"/>
              <a:t>Regularization</a:t>
            </a:r>
            <a:r>
              <a:rPr lang="fr-FR" dirty="0"/>
              <a:t> by noise injection</a:t>
            </a:r>
          </a:p>
          <a:p>
            <a:pPr lvl="1"/>
            <a:r>
              <a:rPr lang="fr-FR" dirty="0" err="1"/>
              <a:t>Random</a:t>
            </a:r>
            <a:r>
              <a:rPr lang="fr-FR" dirty="0"/>
              <a:t> shift and </a:t>
            </a:r>
            <a:r>
              <a:rPr lang="fr-FR" dirty="0" err="1"/>
              <a:t>scale</a:t>
            </a:r>
            <a:r>
              <a:rPr lang="fr-FR" dirty="0"/>
              <a:t> per </a:t>
            </a:r>
            <a:r>
              <a:rPr lang="fr-FR" dirty="0" err="1"/>
              <a:t>minibatch</a:t>
            </a:r>
            <a:r>
              <a:rPr lang="fr-FR" dirty="0"/>
              <a:t> (</a:t>
            </a:r>
            <a:r>
              <a:rPr lang="fr-FR" dirty="0" err="1"/>
              <a:t>muB</a:t>
            </a:r>
            <a:r>
              <a:rPr lang="fr-FR" dirty="0"/>
              <a:t> and </a:t>
            </a:r>
            <a:r>
              <a:rPr lang="fr-FR" dirty="0" err="1"/>
              <a:t>sigmaB</a:t>
            </a:r>
            <a:r>
              <a:rPr lang="fr-FR" dirty="0"/>
              <a:t>)</a:t>
            </a:r>
          </a:p>
          <a:p>
            <a:pPr lvl="1"/>
            <a:r>
              <a:rPr lang="fr-FR" dirty="0"/>
              <a:t>Noisy affine </a:t>
            </a:r>
            <a:r>
              <a:rPr lang="fr-FR" dirty="0" err="1"/>
              <a:t>tranformation</a:t>
            </a:r>
            <a:r>
              <a:rPr lang="fr-FR" dirty="0"/>
              <a:t>, good </a:t>
            </a:r>
            <a:r>
              <a:rPr lang="fr-FR" dirty="0" err="1"/>
              <a:t>way</a:t>
            </a:r>
            <a:r>
              <a:rPr lang="fr-FR" dirty="0"/>
              <a:t> to add noise </a:t>
            </a:r>
            <a:r>
              <a:rPr lang="fr-FR" dirty="0" err="1"/>
              <a:t>calibrated</a:t>
            </a:r>
            <a:r>
              <a:rPr lang="fr-FR" dirty="0"/>
              <a:t> to the size of the output</a:t>
            </a:r>
          </a:p>
          <a:p>
            <a:pPr lvl="1"/>
            <a:r>
              <a:rPr lang="fr-FR" dirty="0" err="1"/>
              <a:t>Things</a:t>
            </a:r>
            <a:r>
              <a:rPr lang="fr-FR" dirty="0"/>
              <a:t> converge </a:t>
            </a:r>
            <a:r>
              <a:rPr lang="fr-FR" dirty="0" err="1"/>
              <a:t>much</a:t>
            </a:r>
            <a:r>
              <a:rPr lang="fr-FR" dirty="0"/>
              <a:t> more </a:t>
            </a:r>
            <a:r>
              <a:rPr lang="fr-FR" dirty="0" err="1"/>
              <a:t>nicely</a:t>
            </a:r>
            <a:r>
              <a:rPr lang="fr-FR" dirty="0"/>
              <a:t>, </a:t>
            </a:r>
            <a:r>
              <a:rPr lang="fr-FR" dirty="0" err="1"/>
              <a:t>because</a:t>
            </a:r>
            <a:r>
              <a:rPr lang="fr-FR" dirty="0"/>
              <a:t> </a:t>
            </a:r>
            <a:r>
              <a:rPr lang="fr-FR" dirty="0" err="1"/>
              <a:t>you</a:t>
            </a:r>
            <a:r>
              <a:rPr lang="fr-FR" dirty="0"/>
              <a:t> </a:t>
            </a:r>
            <a:r>
              <a:rPr lang="fr-FR" dirty="0" err="1"/>
              <a:t>bring</a:t>
            </a:r>
            <a:r>
              <a:rPr lang="fr-FR" dirty="0"/>
              <a:t> </a:t>
            </a:r>
            <a:r>
              <a:rPr lang="fr-FR" dirty="0" err="1"/>
              <a:t>everything</a:t>
            </a:r>
            <a:r>
              <a:rPr lang="fr-FR" dirty="0"/>
              <a:t> back to a </a:t>
            </a:r>
            <a:r>
              <a:rPr lang="fr-FR" dirty="0" err="1"/>
              <a:t>reasonable</a:t>
            </a:r>
            <a:r>
              <a:rPr lang="fr-FR" dirty="0"/>
              <a:t> </a:t>
            </a:r>
            <a:r>
              <a:rPr lang="fr-FR" dirty="0" err="1"/>
              <a:t>well</a:t>
            </a:r>
            <a:r>
              <a:rPr lang="fr-FR" dirty="0"/>
              <a:t> </a:t>
            </a:r>
            <a:r>
              <a:rPr lang="fr-FR" dirty="0" err="1"/>
              <a:t>defined</a:t>
            </a:r>
            <a:r>
              <a:rPr lang="fr-FR" dirty="0"/>
              <a:t> </a:t>
            </a:r>
            <a:r>
              <a:rPr lang="fr-FR" dirty="0" err="1"/>
              <a:t>scale</a:t>
            </a:r>
            <a:endParaRPr lang="fr-FR" dirty="0"/>
          </a:p>
          <a:p>
            <a:pPr lvl="1"/>
            <a:r>
              <a:rPr lang="fr-FR" dirty="0" err="1"/>
              <a:t>Takes</a:t>
            </a:r>
            <a:r>
              <a:rPr lang="fr-FR" dirty="0"/>
              <a:t> care of a lot of the </a:t>
            </a:r>
            <a:r>
              <a:rPr lang="fr-FR" dirty="0" err="1"/>
              <a:t>capacity</a:t>
            </a:r>
            <a:r>
              <a:rPr lang="fr-FR" dirty="0"/>
              <a:t> control, </a:t>
            </a:r>
            <a:r>
              <a:rPr lang="fr-FR" dirty="0" err="1"/>
              <a:t>most</a:t>
            </a:r>
            <a:r>
              <a:rPr lang="fr-FR" dirty="0"/>
              <a:t> </a:t>
            </a:r>
            <a:r>
              <a:rPr lang="fr-FR" dirty="0" err="1"/>
              <a:t>sophisticated</a:t>
            </a:r>
            <a:r>
              <a:rPr lang="fr-FR" dirty="0"/>
              <a:t> </a:t>
            </a:r>
            <a:r>
              <a:rPr lang="fr-FR" dirty="0" err="1"/>
              <a:t>way</a:t>
            </a:r>
            <a:r>
              <a:rPr lang="fr-FR" dirty="0"/>
              <a:t> of </a:t>
            </a:r>
            <a:r>
              <a:rPr lang="fr-FR" dirty="0" err="1"/>
              <a:t>regularizing</a:t>
            </a:r>
            <a:endParaRPr lang="fr-FR" dirty="0"/>
          </a:p>
          <a:p>
            <a:pPr lvl="1"/>
            <a:r>
              <a:rPr lang="fr-FR" dirty="0"/>
              <a:t>Ideal </a:t>
            </a:r>
            <a:r>
              <a:rPr lang="fr-FR" dirty="0" err="1"/>
              <a:t>minibatch</a:t>
            </a:r>
            <a:r>
              <a:rPr lang="fr-FR" dirty="0"/>
              <a:t> size of 64 to 256 : </a:t>
            </a:r>
            <a:r>
              <a:rPr lang="fr-FR" dirty="0" err="1"/>
              <a:t>too</a:t>
            </a:r>
            <a:r>
              <a:rPr lang="fr-FR" dirty="0"/>
              <a:t> </a:t>
            </a:r>
            <a:r>
              <a:rPr lang="fr-FR" dirty="0" err="1"/>
              <a:t>small</a:t>
            </a:r>
            <a:r>
              <a:rPr lang="fr-FR" dirty="0"/>
              <a:t> = </a:t>
            </a:r>
            <a:r>
              <a:rPr lang="fr-FR" dirty="0" err="1"/>
              <a:t>too</a:t>
            </a:r>
            <a:r>
              <a:rPr lang="fr-FR" dirty="0"/>
              <a:t> </a:t>
            </a:r>
            <a:r>
              <a:rPr lang="fr-FR" dirty="0" err="1"/>
              <a:t>much</a:t>
            </a:r>
            <a:r>
              <a:rPr lang="fr-FR" dirty="0"/>
              <a:t> noise, </a:t>
            </a:r>
            <a:r>
              <a:rPr lang="fr-FR" dirty="0" err="1"/>
              <a:t>too</a:t>
            </a:r>
            <a:r>
              <a:rPr lang="fr-FR" dirty="0"/>
              <a:t> big = not </a:t>
            </a:r>
            <a:r>
              <a:rPr lang="fr-FR" dirty="0" err="1"/>
              <a:t>enough</a:t>
            </a:r>
            <a:r>
              <a:rPr lang="fr-FR" dirty="0"/>
              <a:t> noise</a:t>
            </a:r>
          </a:p>
          <a:p>
            <a:pPr lvl="1"/>
            <a:r>
              <a:rPr lang="fr-FR" dirty="0"/>
              <a:t>You </a:t>
            </a:r>
            <a:r>
              <a:rPr lang="fr-FR" dirty="0" err="1"/>
              <a:t>don’t</a:t>
            </a:r>
            <a:r>
              <a:rPr lang="fr-FR" dirty="0"/>
              <a:t> </a:t>
            </a:r>
            <a:r>
              <a:rPr lang="fr-FR" dirty="0" err="1"/>
              <a:t>need</a:t>
            </a:r>
            <a:r>
              <a:rPr lang="fr-FR" dirty="0"/>
              <a:t> dropout </a:t>
            </a:r>
            <a:r>
              <a:rPr lang="fr-FR" dirty="0" err="1"/>
              <a:t>nearby</a:t>
            </a:r>
            <a:r>
              <a:rPr lang="fr-FR" dirty="0"/>
              <a:t>, </a:t>
            </a:r>
            <a:r>
              <a:rPr lang="fr-FR" dirty="0" err="1"/>
              <a:t>they</a:t>
            </a:r>
            <a:r>
              <a:rPr lang="fr-FR" dirty="0"/>
              <a:t> do the </a:t>
            </a:r>
            <a:r>
              <a:rPr lang="fr-FR" dirty="0" err="1"/>
              <a:t>same</a:t>
            </a:r>
            <a:r>
              <a:rPr lang="fr-FR" dirty="0"/>
              <a:t> </a:t>
            </a:r>
            <a:r>
              <a:rPr lang="fr-FR" dirty="0" err="1"/>
              <a:t>thing</a:t>
            </a:r>
            <a:endParaRPr lang="fr-FR" dirty="0"/>
          </a:p>
          <a:p>
            <a:r>
              <a:rPr lang="fr-FR" dirty="0" err="1"/>
              <a:t>Implementation</a:t>
            </a:r>
            <a:endParaRPr lang="fr-FR" dirty="0"/>
          </a:p>
          <a:p>
            <a:pPr lvl="1"/>
            <a:r>
              <a:rPr lang="fr-FR" dirty="0"/>
              <a:t>Gamma and beta </a:t>
            </a:r>
            <a:r>
              <a:rPr lang="fr-FR" dirty="0" err="1"/>
              <a:t>learned</a:t>
            </a:r>
            <a:r>
              <a:rPr lang="fr-FR" dirty="0"/>
              <a:t> </a:t>
            </a:r>
            <a:r>
              <a:rPr lang="fr-FR" dirty="0" err="1"/>
              <a:t>scale</a:t>
            </a:r>
            <a:r>
              <a:rPr lang="fr-FR" dirty="0"/>
              <a:t> and offset, </a:t>
            </a:r>
            <a:r>
              <a:rPr lang="fr-FR" dirty="0" err="1"/>
              <a:t>fixed</a:t>
            </a:r>
            <a:r>
              <a:rPr lang="fr-FR" dirty="0"/>
              <a:t> at test time</a:t>
            </a:r>
          </a:p>
          <a:p>
            <a:pPr lvl="1"/>
            <a:r>
              <a:rPr lang="fr-FR" dirty="0" err="1"/>
              <a:t>muB</a:t>
            </a:r>
            <a:r>
              <a:rPr lang="fr-FR" dirty="0"/>
              <a:t> and </a:t>
            </a:r>
            <a:r>
              <a:rPr lang="fr-FR" dirty="0" err="1"/>
              <a:t>sigmaB</a:t>
            </a:r>
            <a:r>
              <a:rPr lang="fr-FR" dirty="0"/>
              <a:t> </a:t>
            </a:r>
            <a:r>
              <a:rPr lang="fr-FR" dirty="0" err="1"/>
              <a:t>computed</a:t>
            </a:r>
            <a:r>
              <a:rPr lang="fr-FR" dirty="0"/>
              <a:t> on a batch at training time, on a long running </a:t>
            </a:r>
            <a:r>
              <a:rPr lang="fr-FR" dirty="0" err="1"/>
              <a:t>average</a:t>
            </a:r>
            <a:r>
              <a:rPr lang="fr-FR" dirty="0"/>
              <a:t> at test time</a:t>
            </a:r>
          </a:p>
          <a:p>
            <a:pPr lvl="1"/>
            <a:r>
              <a:rPr lang="fr-FR" dirty="0"/>
              <a:t>For convolutions : one </a:t>
            </a:r>
            <a:r>
              <a:rPr lang="fr-FR" dirty="0" err="1"/>
              <a:t>normalization</a:t>
            </a:r>
            <a:r>
              <a:rPr lang="fr-FR" dirty="0"/>
              <a:t> per </a:t>
            </a:r>
            <a:r>
              <a:rPr lang="fr-FR" dirty="0" err="1"/>
              <a:t>channel</a:t>
            </a:r>
            <a:endParaRPr lang="fr-FR" dirty="0"/>
          </a:p>
        </p:txBody>
      </p:sp>
      <p:pic>
        <p:nvPicPr>
          <p:cNvPr id="5" name="Image 4">
            <a:extLst>
              <a:ext uri="{FF2B5EF4-FFF2-40B4-BE49-F238E27FC236}">
                <a16:creationId xmlns:a16="http://schemas.microsoft.com/office/drawing/2014/main" id="{F34532BB-C419-48F0-A5C6-1EA8E67EF678}"/>
              </a:ext>
            </a:extLst>
          </p:cNvPr>
          <p:cNvPicPr>
            <a:picLocks noChangeAspect="1"/>
          </p:cNvPicPr>
          <p:nvPr/>
        </p:nvPicPr>
        <p:blipFill>
          <a:blip r:embed="rId2"/>
          <a:stretch>
            <a:fillRect/>
          </a:stretch>
        </p:blipFill>
        <p:spPr>
          <a:xfrm>
            <a:off x="838199" y="132670"/>
            <a:ext cx="4610781" cy="2452316"/>
          </a:xfrm>
          <a:prstGeom prst="rect">
            <a:avLst/>
          </a:prstGeom>
        </p:spPr>
      </p:pic>
      <p:pic>
        <p:nvPicPr>
          <p:cNvPr id="7" name="Image 6">
            <a:extLst>
              <a:ext uri="{FF2B5EF4-FFF2-40B4-BE49-F238E27FC236}">
                <a16:creationId xmlns:a16="http://schemas.microsoft.com/office/drawing/2014/main" id="{27E609BB-7C49-4843-9E37-964233D18CE7}"/>
              </a:ext>
            </a:extLst>
          </p:cNvPr>
          <p:cNvPicPr>
            <a:picLocks noChangeAspect="1"/>
          </p:cNvPicPr>
          <p:nvPr/>
        </p:nvPicPr>
        <p:blipFill>
          <a:blip r:embed="rId3"/>
          <a:stretch>
            <a:fillRect/>
          </a:stretch>
        </p:blipFill>
        <p:spPr>
          <a:xfrm>
            <a:off x="6096000" y="132670"/>
            <a:ext cx="4261228" cy="2452316"/>
          </a:xfrm>
          <a:prstGeom prst="rect">
            <a:avLst/>
          </a:prstGeom>
        </p:spPr>
      </p:pic>
    </p:spTree>
    <p:extLst>
      <p:ext uri="{BB962C8B-B14F-4D97-AF65-F5344CB8AC3E}">
        <p14:creationId xmlns:p14="http://schemas.microsoft.com/office/powerpoint/2010/main" val="36334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B73914-5EC9-4423-9F20-218E5CD6EB74}"/>
              </a:ext>
            </a:extLst>
          </p:cNvPr>
          <p:cNvSpPr>
            <a:spLocks noGrp="1"/>
          </p:cNvSpPr>
          <p:nvPr>
            <p:ph idx="1"/>
          </p:nvPr>
        </p:nvSpPr>
        <p:spPr>
          <a:xfrm>
            <a:off x="838200" y="2549732"/>
            <a:ext cx="10515600" cy="4308268"/>
          </a:xfrm>
        </p:spPr>
        <p:txBody>
          <a:bodyPr>
            <a:normAutofit fontScale="92500" lnSpcReduction="20000"/>
          </a:bodyPr>
          <a:lstStyle/>
          <a:p>
            <a:r>
              <a:rPr lang="fr-FR" dirty="0" err="1"/>
              <a:t>What</a:t>
            </a:r>
            <a:r>
              <a:rPr lang="fr-FR" dirty="0"/>
              <a:t> </a:t>
            </a:r>
            <a:r>
              <a:rPr lang="fr-FR" dirty="0" err="1"/>
              <a:t>residual</a:t>
            </a:r>
            <a:r>
              <a:rPr lang="fr-FR" dirty="0"/>
              <a:t> networks do (intuition)</a:t>
            </a:r>
          </a:p>
          <a:p>
            <a:pPr lvl="1"/>
            <a:r>
              <a:rPr lang="fr-FR" dirty="0" err="1"/>
              <a:t>When</a:t>
            </a:r>
            <a:r>
              <a:rPr lang="fr-FR" dirty="0"/>
              <a:t> I add </a:t>
            </a:r>
            <a:r>
              <a:rPr lang="fr-FR" dirty="0" err="1"/>
              <a:t>layers</a:t>
            </a:r>
            <a:r>
              <a:rPr lang="fr-FR" dirty="0"/>
              <a:t>, I </a:t>
            </a:r>
            <a:r>
              <a:rPr lang="fr-FR" dirty="0" err="1"/>
              <a:t>want</a:t>
            </a:r>
            <a:r>
              <a:rPr lang="fr-FR" dirty="0"/>
              <a:t> more </a:t>
            </a:r>
            <a:r>
              <a:rPr lang="fr-FR" dirty="0" err="1"/>
              <a:t>powerful</a:t>
            </a:r>
            <a:r>
              <a:rPr lang="fr-FR" dirty="0"/>
              <a:t> and NESTED class of </a:t>
            </a:r>
            <a:r>
              <a:rPr lang="fr-FR" dirty="0" err="1"/>
              <a:t>functions</a:t>
            </a:r>
            <a:endParaRPr lang="fr-FR" dirty="0"/>
          </a:p>
          <a:p>
            <a:pPr lvl="1"/>
            <a:r>
              <a:rPr lang="fr-FR" dirty="0"/>
              <a:t>Solution : </a:t>
            </a:r>
            <a:r>
              <a:rPr lang="fr-FR" dirty="0" err="1"/>
              <a:t>deviate</a:t>
            </a:r>
            <a:r>
              <a:rPr lang="fr-FR" dirty="0"/>
              <a:t> from the </a:t>
            </a:r>
            <a:r>
              <a:rPr lang="fr-FR" dirty="0" err="1"/>
              <a:t>identity</a:t>
            </a:r>
            <a:r>
              <a:rPr lang="fr-FR" dirty="0"/>
              <a:t> </a:t>
            </a:r>
            <a:r>
              <a:rPr lang="fr-FR" dirty="0" err="1"/>
              <a:t>function</a:t>
            </a:r>
            <a:endParaRPr lang="fr-FR" dirty="0"/>
          </a:p>
          <a:p>
            <a:pPr lvl="1"/>
            <a:r>
              <a:rPr lang="fr-FR" dirty="0" err="1"/>
              <a:t>Then</a:t>
            </a:r>
            <a:r>
              <a:rPr lang="fr-FR" dirty="0"/>
              <a:t> I </a:t>
            </a:r>
            <a:r>
              <a:rPr lang="fr-FR" dirty="0" err="1"/>
              <a:t>don’t</a:t>
            </a:r>
            <a:r>
              <a:rPr lang="fr-FR" dirty="0"/>
              <a:t> have to </a:t>
            </a:r>
            <a:r>
              <a:rPr lang="fr-FR" dirty="0" err="1"/>
              <a:t>learn</a:t>
            </a:r>
            <a:r>
              <a:rPr lang="fr-FR" dirty="0"/>
              <a:t> the </a:t>
            </a:r>
            <a:r>
              <a:rPr lang="fr-FR" dirty="0" err="1"/>
              <a:t>identity</a:t>
            </a:r>
            <a:r>
              <a:rPr lang="fr-FR" dirty="0"/>
              <a:t> </a:t>
            </a:r>
            <a:r>
              <a:rPr lang="fr-FR" dirty="0" err="1"/>
              <a:t>function</a:t>
            </a:r>
            <a:r>
              <a:rPr lang="fr-FR" dirty="0"/>
              <a:t> </a:t>
            </a:r>
            <a:r>
              <a:rPr lang="fr-FR" dirty="0" err="1"/>
              <a:t>anymore</a:t>
            </a:r>
            <a:endParaRPr lang="fr-FR" dirty="0"/>
          </a:p>
          <a:p>
            <a:pPr lvl="1"/>
            <a:r>
              <a:rPr lang="fr-FR" dirty="0" err="1"/>
              <a:t>Parametrization</a:t>
            </a:r>
            <a:r>
              <a:rPr lang="fr-FR" dirty="0"/>
              <a:t> </a:t>
            </a:r>
            <a:r>
              <a:rPr lang="fr-FR" dirty="0" err="1"/>
              <a:t>away</a:t>
            </a:r>
            <a:r>
              <a:rPr lang="fr-FR" dirty="0"/>
              <a:t> from the </a:t>
            </a:r>
            <a:r>
              <a:rPr lang="fr-FR" dirty="0" err="1"/>
              <a:t>identity</a:t>
            </a:r>
            <a:r>
              <a:rPr lang="fr-FR" dirty="0"/>
              <a:t> </a:t>
            </a:r>
            <a:r>
              <a:rPr lang="fr-FR" dirty="0" err="1"/>
              <a:t>function</a:t>
            </a:r>
            <a:r>
              <a:rPr lang="fr-FR" dirty="0"/>
              <a:t> </a:t>
            </a:r>
            <a:r>
              <a:rPr lang="fr-FR" dirty="0" err="1"/>
              <a:t>instead</a:t>
            </a:r>
            <a:r>
              <a:rPr lang="fr-FR" dirty="0"/>
              <a:t> of from the </a:t>
            </a:r>
            <a:r>
              <a:rPr lang="fr-FR" dirty="0" err="1"/>
              <a:t>zero</a:t>
            </a:r>
            <a:r>
              <a:rPr lang="fr-FR" dirty="0"/>
              <a:t> </a:t>
            </a:r>
            <a:r>
              <a:rPr lang="fr-FR" dirty="0" err="1"/>
              <a:t>function</a:t>
            </a:r>
            <a:endParaRPr lang="fr-FR" dirty="0"/>
          </a:p>
          <a:p>
            <a:endParaRPr lang="fr-FR" dirty="0"/>
          </a:p>
          <a:p>
            <a:r>
              <a:rPr lang="fr-FR" dirty="0" err="1"/>
              <a:t>ResNet</a:t>
            </a:r>
            <a:r>
              <a:rPr lang="fr-FR" dirty="0"/>
              <a:t> block</a:t>
            </a:r>
          </a:p>
          <a:p>
            <a:pPr lvl="1"/>
            <a:r>
              <a:rPr lang="fr-FR" dirty="0"/>
              <a:t>3x3 &gt; batch </a:t>
            </a:r>
            <a:r>
              <a:rPr lang="fr-FR" dirty="0" err="1"/>
              <a:t>norm</a:t>
            </a:r>
            <a:r>
              <a:rPr lang="fr-FR" dirty="0"/>
              <a:t> &gt; </a:t>
            </a:r>
            <a:r>
              <a:rPr lang="fr-FR" dirty="0" err="1"/>
              <a:t>ReLu</a:t>
            </a:r>
            <a:r>
              <a:rPr lang="fr-FR" dirty="0"/>
              <a:t> &gt; 3x3 &gt; batch </a:t>
            </a:r>
            <a:r>
              <a:rPr lang="fr-FR" dirty="0" err="1"/>
              <a:t>norm</a:t>
            </a:r>
            <a:endParaRPr lang="fr-FR" dirty="0"/>
          </a:p>
          <a:p>
            <a:pPr lvl="2"/>
            <a:r>
              <a:rPr lang="fr-FR" dirty="0"/>
              <a:t>People </a:t>
            </a:r>
            <a:r>
              <a:rPr lang="fr-FR" dirty="0" err="1"/>
              <a:t>tried</a:t>
            </a:r>
            <a:r>
              <a:rPr lang="fr-FR" dirty="0"/>
              <a:t> all permutations of </a:t>
            </a:r>
            <a:r>
              <a:rPr lang="fr-FR" dirty="0" err="1"/>
              <a:t>conv</a:t>
            </a:r>
            <a:r>
              <a:rPr lang="fr-FR" dirty="0"/>
              <a:t> / </a:t>
            </a:r>
            <a:r>
              <a:rPr lang="fr-FR" dirty="0" err="1"/>
              <a:t>ReLu</a:t>
            </a:r>
            <a:r>
              <a:rPr lang="fr-FR" dirty="0"/>
              <a:t> / batch </a:t>
            </a:r>
            <a:r>
              <a:rPr lang="fr-FR" dirty="0" err="1"/>
              <a:t>norm</a:t>
            </a:r>
            <a:endParaRPr lang="fr-FR" dirty="0"/>
          </a:p>
          <a:p>
            <a:pPr lvl="2"/>
            <a:r>
              <a:rPr lang="fr-FR" dirty="0"/>
              <a:t>This </a:t>
            </a:r>
            <a:r>
              <a:rPr lang="fr-FR" dirty="0" err="1"/>
              <a:t>is</a:t>
            </a:r>
            <a:r>
              <a:rPr lang="fr-FR" dirty="0"/>
              <a:t> the </a:t>
            </a:r>
            <a:r>
              <a:rPr lang="fr-FR" dirty="0" err="1"/>
              <a:t>order</a:t>
            </a:r>
            <a:r>
              <a:rPr lang="fr-FR" dirty="0"/>
              <a:t> </a:t>
            </a:r>
            <a:r>
              <a:rPr lang="fr-FR" dirty="0" err="1"/>
              <a:t>that</a:t>
            </a:r>
            <a:r>
              <a:rPr lang="fr-FR" dirty="0"/>
              <a:t> </a:t>
            </a:r>
            <a:r>
              <a:rPr lang="fr-FR" dirty="0" err="1"/>
              <a:t>works</a:t>
            </a:r>
            <a:r>
              <a:rPr lang="fr-FR" dirty="0"/>
              <a:t> </a:t>
            </a:r>
            <a:r>
              <a:rPr lang="fr-FR" dirty="0" err="1"/>
              <a:t>better</a:t>
            </a:r>
            <a:endParaRPr lang="fr-FR" dirty="0"/>
          </a:p>
          <a:p>
            <a:pPr lvl="1"/>
            <a:r>
              <a:rPr lang="fr-FR" dirty="0" err="1"/>
              <a:t>Then</a:t>
            </a:r>
            <a:r>
              <a:rPr lang="fr-FR" dirty="0"/>
              <a:t> : </a:t>
            </a:r>
            <a:r>
              <a:rPr lang="fr-FR" dirty="0" err="1"/>
              <a:t>two</a:t>
            </a:r>
            <a:r>
              <a:rPr lang="fr-FR" dirty="0"/>
              <a:t> variants </a:t>
            </a:r>
          </a:p>
          <a:p>
            <a:pPr lvl="2"/>
            <a:r>
              <a:rPr lang="fr-FR" dirty="0"/>
              <a:t>add X </a:t>
            </a:r>
          </a:p>
          <a:p>
            <a:pPr lvl="2"/>
            <a:r>
              <a:rPr lang="fr-FR" dirty="0"/>
              <a:t>add 1x1 </a:t>
            </a:r>
            <a:r>
              <a:rPr lang="fr-FR" dirty="0" err="1"/>
              <a:t>conv</a:t>
            </a:r>
            <a:r>
              <a:rPr lang="fr-FR" dirty="0"/>
              <a:t> (X) [</a:t>
            </a:r>
            <a:r>
              <a:rPr lang="fr-FR" dirty="0" err="1"/>
              <a:t>when</a:t>
            </a:r>
            <a:r>
              <a:rPr lang="fr-FR" dirty="0"/>
              <a:t> </a:t>
            </a:r>
            <a:r>
              <a:rPr lang="fr-FR" dirty="0" err="1"/>
              <a:t>downsampling</a:t>
            </a:r>
            <a:r>
              <a:rPr lang="fr-FR" dirty="0"/>
              <a:t> with stride 2]</a:t>
            </a:r>
          </a:p>
          <a:p>
            <a:pPr marL="0" indent="0">
              <a:buNone/>
            </a:pPr>
            <a:endParaRPr lang="fr-FR" dirty="0"/>
          </a:p>
        </p:txBody>
      </p:sp>
      <p:pic>
        <p:nvPicPr>
          <p:cNvPr id="7" name="Image 6">
            <a:extLst>
              <a:ext uri="{FF2B5EF4-FFF2-40B4-BE49-F238E27FC236}">
                <a16:creationId xmlns:a16="http://schemas.microsoft.com/office/drawing/2014/main" id="{1371BBC2-E2B0-41F3-9A17-469542E61C67}"/>
              </a:ext>
            </a:extLst>
          </p:cNvPr>
          <p:cNvPicPr>
            <a:picLocks noChangeAspect="1"/>
          </p:cNvPicPr>
          <p:nvPr/>
        </p:nvPicPr>
        <p:blipFill>
          <a:blip r:embed="rId2"/>
          <a:stretch>
            <a:fillRect/>
          </a:stretch>
        </p:blipFill>
        <p:spPr>
          <a:xfrm>
            <a:off x="421821" y="290512"/>
            <a:ext cx="3578679" cy="1941067"/>
          </a:xfrm>
          <a:prstGeom prst="rect">
            <a:avLst/>
          </a:prstGeom>
        </p:spPr>
      </p:pic>
      <p:pic>
        <p:nvPicPr>
          <p:cNvPr id="9" name="Image 8">
            <a:extLst>
              <a:ext uri="{FF2B5EF4-FFF2-40B4-BE49-F238E27FC236}">
                <a16:creationId xmlns:a16="http://schemas.microsoft.com/office/drawing/2014/main" id="{1BA94900-EBA7-4476-BD39-DE4811833D25}"/>
              </a:ext>
            </a:extLst>
          </p:cNvPr>
          <p:cNvPicPr>
            <a:picLocks noChangeAspect="1"/>
          </p:cNvPicPr>
          <p:nvPr/>
        </p:nvPicPr>
        <p:blipFill>
          <a:blip r:embed="rId3"/>
          <a:stretch>
            <a:fillRect/>
          </a:stretch>
        </p:blipFill>
        <p:spPr>
          <a:xfrm>
            <a:off x="4170138" y="290512"/>
            <a:ext cx="3864367" cy="1941067"/>
          </a:xfrm>
          <a:prstGeom prst="rect">
            <a:avLst/>
          </a:prstGeom>
        </p:spPr>
      </p:pic>
      <p:pic>
        <p:nvPicPr>
          <p:cNvPr id="11" name="Image 10">
            <a:extLst>
              <a:ext uri="{FF2B5EF4-FFF2-40B4-BE49-F238E27FC236}">
                <a16:creationId xmlns:a16="http://schemas.microsoft.com/office/drawing/2014/main" id="{6BE8A804-3B42-4078-A693-75525C791582}"/>
              </a:ext>
            </a:extLst>
          </p:cNvPr>
          <p:cNvPicPr>
            <a:picLocks noChangeAspect="1"/>
          </p:cNvPicPr>
          <p:nvPr/>
        </p:nvPicPr>
        <p:blipFill>
          <a:blip r:embed="rId4"/>
          <a:stretch>
            <a:fillRect/>
          </a:stretch>
        </p:blipFill>
        <p:spPr>
          <a:xfrm>
            <a:off x="8191500" y="290512"/>
            <a:ext cx="3578679" cy="2149064"/>
          </a:xfrm>
          <a:prstGeom prst="rect">
            <a:avLst/>
          </a:prstGeom>
        </p:spPr>
      </p:pic>
    </p:spTree>
    <p:extLst>
      <p:ext uri="{BB962C8B-B14F-4D97-AF65-F5344CB8AC3E}">
        <p14:creationId xmlns:p14="http://schemas.microsoft.com/office/powerpoint/2010/main" val="266062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6758671-1D75-4657-A66E-4E2235CFED6D}"/>
              </a:ext>
            </a:extLst>
          </p:cNvPr>
          <p:cNvSpPr>
            <a:spLocks noGrp="1"/>
          </p:cNvSpPr>
          <p:nvPr>
            <p:ph idx="1"/>
          </p:nvPr>
        </p:nvSpPr>
        <p:spPr>
          <a:xfrm>
            <a:off x="838200" y="2971799"/>
            <a:ext cx="10515600" cy="3695020"/>
          </a:xfrm>
        </p:spPr>
        <p:txBody>
          <a:bodyPr>
            <a:normAutofit fontScale="92500" lnSpcReduction="20000"/>
          </a:bodyPr>
          <a:lstStyle/>
          <a:p>
            <a:r>
              <a:rPr lang="fr-FR" dirty="0" err="1"/>
              <a:t>ResNet</a:t>
            </a:r>
            <a:r>
              <a:rPr lang="fr-FR" dirty="0"/>
              <a:t> module</a:t>
            </a:r>
          </a:p>
          <a:p>
            <a:pPr lvl="1"/>
            <a:r>
              <a:rPr lang="fr-FR" dirty="0"/>
              <a:t>One </a:t>
            </a:r>
            <a:r>
              <a:rPr lang="fr-FR" dirty="0" err="1"/>
              <a:t>resnet</a:t>
            </a:r>
            <a:r>
              <a:rPr lang="fr-FR" dirty="0"/>
              <a:t> block with </a:t>
            </a:r>
            <a:r>
              <a:rPr lang="fr-FR" dirty="0" err="1"/>
              <a:t>downsampling</a:t>
            </a:r>
            <a:r>
              <a:rPr lang="fr-FR" dirty="0"/>
              <a:t> (stride 2)</a:t>
            </a:r>
          </a:p>
          <a:p>
            <a:pPr lvl="1"/>
            <a:r>
              <a:rPr lang="fr-FR" dirty="0"/>
              <a:t>Multiple </a:t>
            </a:r>
            <a:r>
              <a:rPr lang="fr-FR" dirty="0" err="1"/>
              <a:t>repetitions</a:t>
            </a:r>
            <a:r>
              <a:rPr lang="fr-FR" dirty="0"/>
              <a:t> of a </a:t>
            </a:r>
            <a:r>
              <a:rPr lang="fr-FR" dirty="0" err="1"/>
              <a:t>resnet</a:t>
            </a:r>
            <a:r>
              <a:rPr lang="fr-FR" dirty="0"/>
              <a:t> block with no </a:t>
            </a:r>
            <a:r>
              <a:rPr lang="fr-FR" dirty="0" err="1"/>
              <a:t>downsampling</a:t>
            </a:r>
            <a:endParaRPr lang="fr-FR" dirty="0"/>
          </a:p>
          <a:p>
            <a:pPr lvl="1"/>
            <a:endParaRPr lang="fr-FR" dirty="0"/>
          </a:p>
          <a:p>
            <a:r>
              <a:rPr lang="fr-FR" dirty="0" err="1"/>
              <a:t>ResNet</a:t>
            </a:r>
            <a:r>
              <a:rPr lang="fr-FR" dirty="0"/>
              <a:t> network</a:t>
            </a:r>
          </a:p>
          <a:p>
            <a:pPr lvl="1"/>
            <a:r>
              <a:rPr lang="fr-FR" dirty="0"/>
              <a:t>Wide convolution, </a:t>
            </a:r>
            <a:r>
              <a:rPr lang="fr-FR" dirty="0" err="1"/>
              <a:t>batchnorm</a:t>
            </a:r>
            <a:r>
              <a:rPr lang="fr-FR" dirty="0"/>
              <a:t>, </a:t>
            </a:r>
            <a:r>
              <a:rPr lang="fr-FR" dirty="0" err="1"/>
              <a:t>pooling</a:t>
            </a:r>
            <a:endParaRPr lang="fr-FR" dirty="0"/>
          </a:p>
          <a:p>
            <a:pPr lvl="1"/>
            <a:r>
              <a:rPr lang="fr-FR" dirty="0" err="1"/>
              <a:t>Then</a:t>
            </a:r>
            <a:r>
              <a:rPr lang="fr-FR" dirty="0"/>
              <a:t> </a:t>
            </a:r>
            <a:r>
              <a:rPr lang="fr-FR" dirty="0" err="1"/>
              <a:t>ResNet</a:t>
            </a:r>
            <a:r>
              <a:rPr lang="fr-FR" dirty="0"/>
              <a:t> modules</a:t>
            </a:r>
          </a:p>
          <a:p>
            <a:pPr lvl="1"/>
            <a:r>
              <a:rPr lang="fr-FR" dirty="0"/>
              <a:t>No </a:t>
            </a:r>
            <a:r>
              <a:rPr lang="fr-FR" dirty="0" err="1"/>
              <a:t>downsample</a:t>
            </a:r>
            <a:r>
              <a:rPr lang="fr-FR" dirty="0"/>
              <a:t> in the first module : </a:t>
            </a:r>
            <a:r>
              <a:rPr lang="fr-FR" dirty="0" err="1"/>
              <a:t>you</a:t>
            </a:r>
            <a:r>
              <a:rPr lang="fr-FR" dirty="0"/>
              <a:t> </a:t>
            </a:r>
            <a:r>
              <a:rPr lang="fr-FR" dirty="0" err="1"/>
              <a:t>don’t</a:t>
            </a:r>
            <a:r>
              <a:rPr lang="fr-FR" dirty="0"/>
              <a:t> </a:t>
            </a:r>
            <a:r>
              <a:rPr lang="fr-FR" dirty="0" err="1"/>
              <a:t>want</a:t>
            </a:r>
            <a:r>
              <a:rPr lang="fr-FR" dirty="0"/>
              <a:t> to </a:t>
            </a:r>
            <a:r>
              <a:rPr lang="fr-FR" dirty="0" err="1"/>
              <a:t>downsample</a:t>
            </a:r>
            <a:r>
              <a:rPr lang="fr-FR" dirty="0"/>
              <a:t> </a:t>
            </a:r>
            <a:r>
              <a:rPr lang="fr-FR" dirty="0" err="1"/>
              <a:t>too</a:t>
            </a:r>
            <a:r>
              <a:rPr lang="fr-FR" dirty="0"/>
              <a:t> </a:t>
            </a:r>
            <a:r>
              <a:rPr lang="fr-FR" dirty="0" err="1"/>
              <a:t>aggressively</a:t>
            </a:r>
            <a:r>
              <a:rPr lang="fr-FR" dirty="0"/>
              <a:t> at the </a:t>
            </a:r>
            <a:r>
              <a:rPr lang="fr-FR" dirty="0" err="1"/>
              <a:t>beginning</a:t>
            </a:r>
            <a:endParaRPr lang="fr-FR" dirty="0"/>
          </a:p>
          <a:p>
            <a:pPr lvl="1"/>
            <a:r>
              <a:rPr lang="fr-FR" dirty="0" err="1"/>
              <a:t>Then</a:t>
            </a:r>
            <a:r>
              <a:rPr lang="fr-FR" dirty="0"/>
              <a:t> global </a:t>
            </a:r>
            <a:r>
              <a:rPr lang="fr-FR" dirty="0" err="1"/>
              <a:t>average</a:t>
            </a:r>
            <a:r>
              <a:rPr lang="fr-FR" dirty="0"/>
              <a:t> </a:t>
            </a:r>
            <a:r>
              <a:rPr lang="fr-FR" dirty="0" err="1"/>
              <a:t>pooling</a:t>
            </a:r>
            <a:endParaRPr lang="fr-FR" dirty="0"/>
          </a:p>
          <a:p>
            <a:pPr lvl="1"/>
            <a:r>
              <a:rPr lang="fr-FR" dirty="0" err="1"/>
              <a:t>ResNet</a:t>
            </a:r>
            <a:r>
              <a:rPr lang="fr-FR" dirty="0"/>
              <a:t> 18 to </a:t>
            </a:r>
            <a:r>
              <a:rPr lang="fr-FR" dirty="0" err="1"/>
              <a:t>ResNet</a:t>
            </a:r>
            <a:r>
              <a:rPr lang="fr-FR" dirty="0"/>
              <a:t> 152</a:t>
            </a:r>
          </a:p>
          <a:p>
            <a:pPr lvl="1"/>
            <a:endParaRPr lang="fr-FR" dirty="0"/>
          </a:p>
        </p:txBody>
      </p:sp>
      <p:pic>
        <p:nvPicPr>
          <p:cNvPr id="5" name="Image 4">
            <a:extLst>
              <a:ext uri="{FF2B5EF4-FFF2-40B4-BE49-F238E27FC236}">
                <a16:creationId xmlns:a16="http://schemas.microsoft.com/office/drawing/2014/main" id="{192CDE7F-271B-4AFA-AAA0-538E0366AF4D}"/>
              </a:ext>
            </a:extLst>
          </p:cNvPr>
          <p:cNvPicPr>
            <a:picLocks noChangeAspect="1"/>
          </p:cNvPicPr>
          <p:nvPr/>
        </p:nvPicPr>
        <p:blipFill>
          <a:blip r:embed="rId2"/>
          <a:stretch>
            <a:fillRect/>
          </a:stretch>
        </p:blipFill>
        <p:spPr>
          <a:xfrm>
            <a:off x="540884" y="206828"/>
            <a:ext cx="4129087" cy="2509333"/>
          </a:xfrm>
          <a:prstGeom prst="rect">
            <a:avLst/>
          </a:prstGeom>
        </p:spPr>
      </p:pic>
      <p:pic>
        <p:nvPicPr>
          <p:cNvPr id="7" name="Image 6">
            <a:extLst>
              <a:ext uri="{FF2B5EF4-FFF2-40B4-BE49-F238E27FC236}">
                <a16:creationId xmlns:a16="http://schemas.microsoft.com/office/drawing/2014/main" id="{D8E7DD07-325D-4260-8D75-8A4A41146B37}"/>
              </a:ext>
            </a:extLst>
          </p:cNvPr>
          <p:cNvPicPr>
            <a:picLocks noChangeAspect="1"/>
          </p:cNvPicPr>
          <p:nvPr/>
        </p:nvPicPr>
        <p:blipFill>
          <a:blip r:embed="rId3"/>
          <a:stretch>
            <a:fillRect/>
          </a:stretch>
        </p:blipFill>
        <p:spPr>
          <a:xfrm>
            <a:off x="5190445" y="206828"/>
            <a:ext cx="4850516" cy="2764971"/>
          </a:xfrm>
          <a:prstGeom prst="rect">
            <a:avLst/>
          </a:prstGeom>
        </p:spPr>
      </p:pic>
      <p:pic>
        <p:nvPicPr>
          <p:cNvPr id="11" name="Image 10">
            <a:extLst>
              <a:ext uri="{FF2B5EF4-FFF2-40B4-BE49-F238E27FC236}">
                <a16:creationId xmlns:a16="http://schemas.microsoft.com/office/drawing/2014/main" id="{FF351D01-A20E-4171-A527-082E9D4999CF}"/>
              </a:ext>
            </a:extLst>
          </p:cNvPr>
          <p:cNvPicPr>
            <a:picLocks noChangeAspect="1"/>
          </p:cNvPicPr>
          <p:nvPr/>
        </p:nvPicPr>
        <p:blipFill>
          <a:blip r:embed="rId4"/>
          <a:stretch>
            <a:fillRect/>
          </a:stretch>
        </p:blipFill>
        <p:spPr>
          <a:xfrm>
            <a:off x="6406357" y="5596618"/>
            <a:ext cx="5143635" cy="1261382"/>
          </a:xfrm>
          <a:prstGeom prst="rect">
            <a:avLst/>
          </a:prstGeom>
        </p:spPr>
      </p:pic>
      <p:pic>
        <p:nvPicPr>
          <p:cNvPr id="13" name="Image 12">
            <a:extLst>
              <a:ext uri="{FF2B5EF4-FFF2-40B4-BE49-F238E27FC236}">
                <a16:creationId xmlns:a16="http://schemas.microsoft.com/office/drawing/2014/main" id="{FA8C3400-C7F5-401F-926F-6EA1F39F828F}"/>
              </a:ext>
            </a:extLst>
          </p:cNvPr>
          <p:cNvPicPr>
            <a:picLocks noChangeAspect="1"/>
          </p:cNvPicPr>
          <p:nvPr/>
        </p:nvPicPr>
        <p:blipFill>
          <a:blip r:embed="rId5"/>
          <a:stretch>
            <a:fillRect/>
          </a:stretch>
        </p:blipFill>
        <p:spPr>
          <a:xfrm>
            <a:off x="6096000" y="4153580"/>
            <a:ext cx="5789037" cy="1006249"/>
          </a:xfrm>
          <a:prstGeom prst="rect">
            <a:avLst/>
          </a:prstGeom>
        </p:spPr>
      </p:pic>
    </p:spTree>
    <p:extLst>
      <p:ext uri="{BB962C8B-B14F-4D97-AF65-F5344CB8AC3E}">
        <p14:creationId xmlns:p14="http://schemas.microsoft.com/office/powerpoint/2010/main" val="1023871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7591444-B2E7-445F-905F-6361CBC9BA01}"/>
              </a:ext>
            </a:extLst>
          </p:cNvPr>
          <p:cNvSpPr>
            <a:spLocks noGrp="1"/>
          </p:cNvSpPr>
          <p:nvPr>
            <p:ph idx="1"/>
          </p:nvPr>
        </p:nvSpPr>
        <p:spPr>
          <a:xfrm>
            <a:off x="838200" y="2811513"/>
            <a:ext cx="10771414" cy="4024715"/>
          </a:xfrm>
        </p:spPr>
        <p:txBody>
          <a:bodyPr>
            <a:normAutofit lnSpcReduction="10000"/>
          </a:bodyPr>
          <a:lstStyle/>
          <a:p>
            <a:r>
              <a:rPr lang="fr-FR" dirty="0" err="1"/>
              <a:t>ResNext</a:t>
            </a:r>
            <a:endParaRPr lang="fr-FR" dirty="0"/>
          </a:p>
          <a:p>
            <a:pPr lvl="1"/>
            <a:r>
              <a:rPr lang="fr-FR" dirty="0" err="1"/>
              <a:t>Partitioning</a:t>
            </a:r>
            <a:r>
              <a:rPr lang="fr-FR" dirty="0"/>
              <a:t> </a:t>
            </a:r>
            <a:r>
              <a:rPr lang="fr-FR" dirty="0" err="1"/>
              <a:t>so</a:t>
            </a:r>
            <a:r>
              <a:rPr lang="fr-FR" dirty="0"/>
              <a:t> </a:t>
            </a:r>
            <a:r>
              <a:rPr lang="fr-FR" dirty="0" err="1"/>
              <a:t>that</a:t>
            </a:r>
            <a:r>
              <a:rPr lang="fr-FR" dirty="0"/>
              <a:t> inter channels interactions only </a:t>
            </a:r>
            <a:r>
              <a:rPr lang="fr-FR" dirty="0" err="1"/>
              <a:t>happen</a:t>
            </a:r>
            <a:r>
              <a:rPr lang="fr-FR" dirty="0"/>
              <a:t> by groups of 4</a:t>
            </a:r>
          </a:p>
          <a:p>
            <a:pPr lvl="1"/>
            <a:r>
              <a:rPr lang="fr-FR" dirty="0" err="1"/>
              <a:t>Instead</a:t>
            </a:r>
            <a:r>
              <a:rPr lang="fr-FR" dirty="0"/>
              <a:t> of one network of 64 channels, 16 networks of 4 channels </a:t>
            </a:r>
            <a:r>
              <a:rPr lang="fr-FR" dirty="0" err="1"/>
              <a:t>stacked</a:t>
            </a:r>
            <a:endParaRPr lang="fr-FR" dirty="0"/>
          </a:p>
          <a:p>
            <a:pPr lvl="1"/>
            <a:r>
              <a:rPr lang="fr-FR" dirty="0"/>
              <a:t>If </a:t>
            </a:r>
            <a:r>
              <a:rPr lang="fr-FR" dirty="0" err="1"/>
              <a:t>we</a:t>
            </a:r>
            <a:r>
              <a:rPr lang="fr-FR" dirty="0"/>
              <a:t> break up the channels </a:t>
            </a:r>
            <a:r>
              <a:rPr lang="fr-FR" dirty="0" err="1"/>
              <a:t>into</a:t>
            </a:r>
            <a:r>
              <a:rPr lang="fr-FR" dirty="0"/>
              <a:t> b groups, </a:t>
            </a:r>
            <a:r>
              <a:rPr lang="fr-FR" dirty="0" err="1"/>
              <a:t>we</a:t>
            </a:r>
            <a:r>
              <a:rPr lang="fr-FR" dirty="0"/>
              <a:t> get </a:t>
            </a:r>
            <a:r>
              <a:rPr lang="fr-FR" b="1" dirty="0"/>
              <a:t>a </a:t>
            </a:r>
            <a:r>
              <a:rPr lang="fr-FR" b="1" dirty="0" err="1"/>
              <a:t>reduction</a:t>
            </a:r>
            <a:r>
              <a:rPr lang="fr-FR" b="1" dirty="0"/>
              <a:t> of computation </a:t>
            </a:r>
            <a:r>
              <a:rPr lang="fr-FR" b="1" dirty="0" err="1"/>
              <a:t>cost</a:t>
            </a:r>
            <a:r>
              <a:rPr lang="fr-FR" b="1" dirty="0"/>
              <a:t> of 1/b</a:t>
            </a:r>
            <a:r>
              <a:rPr lang="fr-FR" dirty="0"/>
              <a:t> (b groups times ci/b x </a:t>
            </a:r>
            <a:r>
              <a:rPr lang="fr-FR" dirty="0" err="1"/>
              <a:t>co</a:t>
            </a:r>
            <a:r>
              <a:rPr lang="fr-FR" dirty="0"/>
              <a:t>/b)</a:t>
            </a:r>
          </a:p>
          <a:p>
            <a:pPr lvl="1"/>
            <a:r>
              <a:rPr lang="fr-FR" dirty="0"/>
              <a:t>As a result </a:t>
            </a:r>
            <a:r>
              <a:rPr lang="fr-FR" dirty="0" err="1"/>
              <a:t>we</a:t>
            </a:r>
            <a:r>
              <a:rPr lang="fr-FR" dirty="0"/>
              <a:t> can use more dimensions</a:t>
            </a:r>
          </a:p>
          <a:p>
            <a:pPr lvl="1"/>
            <a:r>
              <a:rPr lang="fr-FR" dirty="0"/>
              <a:t>Just </a:t>
            </a:r>
            <a:r>
              <a:rPr lang="fr-FR" dirty="0" err="1"/>
              <a:t>need</a:t>
            </a:r>
            <a:r>
              <a:rPr lang="fr-FR" dirty="0"/>
              <a:t> to set group </a:t>
            </a:r>
            <a:r>
              <a:rPr lang="fr-FR" dirty="0" err="1"/>
              <a:t>parameter</a:t>
            </a:r>
            <a:r>
              <a:rPr lang="fr-FR" dirty="0"/>
              <a:t> to the 2D convolutions</a:t>
            </a:r>
          </a:p>
          <a:p>
            <a:pPr lvl="1"/>
            <a:r>
              <a:rPr lang="fr-FR" dirty="0" err="1"/>
              <a:t>ResNet</a:t>
            </a:r>
            <a:r>
              <a:rPr lang="fr-FR" dirty="0"/>
              <a:t> and </a:t>
            </a:r>
            <a:r>
              <a:rPr lang="fr-FR" dirty="0" err="1"/>
              <a:t>ResNext</a:t>
            </a:r>
            <a:r>
              <a:rPr lang="fr-FR" dirty="0"/>
              <a:t> : computation budget </a:t>
            </a:r>
            <a:r>
              <a:rPr lang="fr-FR" dirty="0" err="1"/>
              <a:t>is</a:t>
            </a:r>
            <a:r>
              <a:rPr lang="fr-FR" dirty="0"/>
              <a:t> </a:t>
            </a:r>
            <a:r>
              <a:rPr lang="fr-FR" dirty="0" err="1"/>
              <a:t>very</a:t>
            </a:r>
            <a:r>
              <a:rPr lang="fr-FR" dirty="0"/>
              <a:t> close, but </a:t>
            </a:r>
            <a:r>
              <a:rPr lang="fr-FR" dirty="0" err="1"/>
              <a:t>it</a:t>
            </a:r>
            <a:r>
              <a:rPr lang="fr-FR" dirty="0"/>
              <a:t> </a:t>
            </a:r>
            <a:r>
              <a:rPr lang="fr-FR" dirty="0" err="1"/>
              <a:t>works</a:t>
            </a:r>
            <a:r>
              <a:rPr lang="fr-FR" dirty="0"/>
              <a:t> a </a:t>
            </a:r>
            <a:r>
              <a:rPr lang="fr-FR" dirty="0" err="1"/>
              <a:t>little</a:t>
            </a:r>
            <a:r>
              <a:rPr lang="fr-FR" dirty="0"/>
              <a:t> bit </a:t>
            </a:r>
            <a:r>
              <a:rPr lang="fr-FR" dirty="0" err="1"/>
              <a:t>better</a:t>
            </a:r>
            <a:endParaRPr lang="fr-FR" dirty="0"/>
          </a:p>
          <a:p>
            <a:pPr lvl="1"/>
            <a:r>
              <a:rPr lang="fr-FR" dirty="0"/>
              <a:t>Note : </a:t>
            </a:r>
            <a:r>
              <a:rPr lang="fr-FR" dirty="0" err="1"/>
              <a:t>special</a:t>
            </a:r>
            <a:r>
              <a:rPr lang="fr-FR" dirty="0"/>
              <a:t> case of </a:t>
            </a:r>
            <a:r>
              <a:rPr lang="fr-FR" dirty="0" err="1"/>
              <a:t>sparse</a:t>
            </a:r>
            <a:r>
              <a:rPr lang="fr-FR" dirty="0"/>
              <a:t> matrix … but </a:t>
            </a:r>
            <a:r>
              <a:rPr lang="fr-FR" dirty="0" err="1"/>
              <a:t>GPUs</a:t>
            </a:r>
            <a:r>
              <a:rPr lang="fr-FR" dirty="0"/>
              <a:t> are </a:t>
            </a:r>
            <a:r>
              <a:rPr lang="fr-FR" dirty="0" err="1"/>
              <a:t>awful</a:t>
            </a:r>
            <a:r>
              <a:rPr lang="fr-FR" dirty="0"/>
              <a:t> with </a:t>
            </a:r>
            <a:r>
              <a:rPr lang="fr-FR" dirty="0" err="1"/>
              <a:t>sparse</a:t>
            </a:r>
            <a:r>
              <a:rPr lang="fr-FR" dirty="0"/>
              <a:t> matrices =&gt; </a:t>
            </a:r>
            <a:r>
              <a:rPr lang="fr-FR" dirty="0" err="1"/>
              <a:t>we</a:t>
            </a:r>
            <a:r>
              <a:rPr lang="fr-FR" dirty="0"/>
              <a:t> </a:t>
            </a:r>
            <a:r>
              <a:rPr lang="fr-FR" dirty="0" err="1"/>
              <a:t>implement</a:t>
            </a:r>
            <a:r>
              <a:rPr lang="fr-FR" dirty="0"/>
              <a:t> a block-</a:t>
            </a:r>
            <a:r>
              <a:rPr lang="fr-FR" dirty="0" err="1"/>
              <a:t>sparse</a:t>
            </a:r>
            <a:r>
              <a:rPr lang="fr-FR" dirty="0"/>
              <a:t> </a:t>
            </a:r>
            <a:r>
              <a:rPr lang="fr-FR" dirty="0" err="1"/>
              <a:t>predefined</a:t>
            </a:r>
            <a:r>
              <a:rPr lang="fr-FR" dirty="0"/>
              <a:t> </a:t>
            </a:r>
            <a:r>
              <a:rPr lang="fr-FR" dirty="0" err="1"/>
              <a:t>strategy</a:t>
            </a:r>
            <a:endParaRPr lang="fr-FR" dirty="0"/>
          </a:p>
          <a:p>
            <a:pPr lvl="1"/>
            <a:endParaRPr lang="fr-FR" dirty="0"/>
          </a:p>
          <a:p>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1288A32E-2E62-4E5C-9D19-FDC51D8B6654}"/>
              </a:ext>
            </a:extLst>
          </p:cNvPr>
          <p:cNvPicPr>
            <a:picLocks noChangeAspect="1"/>
          </p:cNvPicPr>
          <p:nvPr/>
        </p:nvPicPr>
        <p:blipFill>
          <a:blip r:embed="rId2"/>
          <a:stretch>
            <a:fillRect/>
          </a:stretch>
        </p:blipFill>
        <p:spPr>
          <a:xfrm>
            <a:off x="190500" y="54429"/>
            <a:ext cx="4078403" cy="2356820"/>
          </a:xfrm>
          <a:prstGeom prst="rect">
            <a:avLst/>
          </a:prstGeom>
        </p:spPr>
      </p:pic>
      <p:pic>
        <p:nvPicPr>
          <p:cNvPr id="7" name="Image 6">
            <a:extLst>
              <a:ext uri="{FF2B5EF4-FFF2-40B4-BE49-F238E27FC236}">
                <a16:creationId xmlns:a16="http://schemas.microsoft.com/office/drawing/2014/main" id="{9DE30BAA-08C9-4BAE-A589-D28E8BEFD2F0}"/>
              </a:ext>
            </a:extLst>
          </p:cNvPr>
          <p:cNvPicPr>
            <a:picLocks noChangeAspect="1"/>
          </p:cNvPicPr>
          <p:nvPr/>
        </p:nvPicPr>
        <p:blipFill>
          <a:blip r:embed="rId3"/>
          <a:stretch>
            <a:fillRect/>
          </a:stretch>
        </p:blipFill>
        <p:spPr>
          <a:xfrm>
            <a:off x="4321369" y="235403"/>
            <a:ext cx="3636897" cy="2175845"/>
          </a:xfrm>
          <a:prstGeom prst="rect">
            <a:avLst/>
          </a:prstGeom>
        </p:spPr>
      </p:pic>
      <p:pic>
        <p:nvPicPr>
          <p:cNvPr id="9" name="Image 8">
            <a:extLst>
              <a:ext uri="{FF2B5EF4-FFF2-40B4-BE49-F238E27FC236}">
                <a16:creationId xmlns:a16="http://schemas.microsoft.com/office/drawing/2014/main" id="{CB5009BB-60E5-4F06-95C3-1480F299A264}"/>
              </a:ext>
            </a:extLst>
          </p:cNvPr>
          <p:cNvPicPr>
            <a:picLocks noChangeAspect="1"/>
          </p:cNvPicPr>
          <p:nvPr/>
        </p:nvPicPr>
        <p:blipFill>
          <a:blip r:embed="rId4"/>
          <a:stretch>
            <a:fillRect/>
          </a:stretch>
        </p:blipFill>
        <p:spPr>
          <a:xfrm>
            <a:off x="8035697" y="235404"/>
            <a:ext cx="3965803" cy="2356820"/>
          </a:xfrm>
          <a:prstGeom prst="rect">
            <a:avLst/>
          </a:prstGeom>
        </p:spPr>
      </p:pic>
    </p:spTree>
    <p:extLst>
      <p:ext uri="{BB962C8B-B14F-4D97-AF65-F5344CB8AC3E}">
        <p14:creationId xmlns:p14="http://schemas.microsoft.com/office/powerpoint/2010/main" val="3102568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67BD38-2EC4-43F5-9986-093BCECBBDEA}"/>
              </a:ext>
            </a:extLst>
          </p:cNvPr>
          <p:cNvSpPr>
            <a:spLocks noGrp="1"/>
          </p:cNvSpPr>
          <p:nvPr>
            <p:ph idx="1"/>
          </p:nvPr>
        </p:nvSpPr>
        <p:spPr>
          <a:xfrm>
            <a:off x="838200" y="2694212"/>
            <a:ext cx="10515600" cy="4163787"/>
          </a:xfrm>
        </p:spPr>
        <p:txBody>
          <a:bodyPr>
            <a:normAutofit fontScale="85000" lnSpcReduction="20000"/>
          </a:bodyPr>
          <a:lstStyle/>
          <a:p>
            <a:r>
              <a:rPr lang="fr-FR" dirty="0" err="1"/>
              <a:t>DenseNet</a:t>
            </a:r>
            <a:r>
              <a:rPr lang="fr-FR" dirty="0"/>
              <a:t> =&gt; IGNORE</a:t>
            </a:r>
          </a:p>
          <a:p>
            <a:pPr lvl="1"/>
            <a:r>
              <a:rPr lang="fr-FR" dirty="0" err="1"/>
              <a:t>Higher</a:t>
            </a:r>
            <a:r>
              <a:rPr lang="fr-FR" dirty="0"/>
              <a:t> </a:t>
            </a:r>
            <a:r>
              <a:rPr lang="fr-FR" dirty="0" err="1"/>
              <a:t>order</a:t>
            </a:r>
            <a:r>
              <a:rPr lang="fr-FR" dirty="0"/>
              <a:t> Taylor style expansion</a:t>
            </a:r>
          </a:p>
          <a:p>
            <a:pPr lvl="1"/>
            <a:r>
              <a:rPr lang="fr-FR" dirty="0"/>
              <a:t>Xi+1 = [Xi, f(Xi)]</a:t>
            </a:r>
          </a:p>
          <a:p>
            <a:pPr lvl="1"/>
            <a:r>
              <a:rPr lang="fr-FR" dirty="0"/>
              <a:t>Warning : </a:t>
            </a:r>
            <a:r>
              <a:rPr lang="fr-FR" dirty="0" err="1"/>
              <a:t>sometimes</a:t>
            </a:r>
            <a:r>
              <a:rPr lang="fr-FR" dirty="0"/>
              <a:t> </a:t>
            </a:r>
            <a:r>
              <a:rPr lang="fr-FR" dirty="0" err="1"/>
              <a:t>better</a:t>
            </a:r>
            <a:r>
              <a:rPr lang="fr-FR" dirty="0"/>
              <a:t> results </a:t>
            </a:r>
            <a:r>
              <a:rPr lang="fr-FR" dirty="0" err="1"/>
              <a:t>just</a:t>
            </a:r>
            <a:r>
              <a:rPr lang="fr-FR" dirty="0"/>
              <a:t> with </a:t>
            </a:r>
            <a:r>
              <a:rPr lang="fr-FR" dirty="0" err="1"/>
              <a:t>better</a:t>
            </a:r>
            <a:r>
              <a:rPr lang="fr-FR" dirty="0"/>
              <a:t> training</a:t>
            </a:r>
          </a:p>
          <a:p>
            <a:pPr lvl="1"/>
            <a:r>
              <a:rPr lang="fr-FR" dirty="0"/>
              <a:t>In </a:t>
            </a:r>
            <a:r>
              <a:rPr lang="fr-FR" dirty="0" err="1"/>
              <a:t>this</a:t>
            </a:r>
            <a:r>
              <a:rPr lang="fr-FR" dirty="0"/>
              <a:t> case : </a:t>
            </a:r>
            <a:r>
              <a:rPr lang="fr-FR" dirty="0" err="1"/>
              <a:t>ResNet</a:t>
            </a:r>
            <a:r>
              <a:rPr lang="fr-FR" dirty="0"/>
              <a:t> and </a:t>
            </a:r>
            <a:r>
              <a:rPr lang="fr-FR" dirty="0" err="1"/>
              <a:t>ResNeXt</a:t>
            </a:r>
            <a:r>
              <a:rPr lang="fr-FR" dirty="0"/>
              <a:t> </a:t>
            </a:r>
            <a:r>
              <a:rPr lang="fr-FR" dirty="0" err="1"/>
              <a:t>perform</a:t>
            </a:r>
            <a:r>
              <a:rPr lang="fr-FR" dirty="0"/>
              <a:t> </a:t>
            </a:r>
            <a:r>
              <a:rPr lang="fr-FR" dirty="0" err="1"/>
              <a:t>better</a:t>
            </a:r>
            <a:r>
              <a:rPr lang="fr-FR" dirty="0"/>
              <a:t> if </a:t>
            </a:r>
            <a:r>
              <a:rPr lang="fr-FR" dirty="0" err="1"/>
              <a:t>trained</a:t>
            </a:r>
            <a:r>
              <a:rPr lang="fr-FR" dirty="0"/>
              <a:t> </a:t>
            </a:r>
            <a:r>
              <a:rPr lang="fr-FR" dirty="0" err="1"/>
              <a:t>well</a:t>
            </a:r>
            <a:r>
              <a:rPr lang="fr-FR" dirty="0"/>
              <a:t> </a:t>
            </a:r>
          </a:p>
          <a:p>
            <a:r>
              <a:rPr lang="fr-FR" dirty="0"/>
              <a:t>Squeeze-Excite Net</a:t>
            </a:r>
          </a:p>
          <a:p>
            <a:pPr lvl="1"/>
            <a:r>
              <a:rPr lang="fr-FR" dirty="0" err="1"/>
              <a:t>Idea</a:t>
            </a:r>
            <a:r>
              <a:rPr lang="fr-FR" dirty="0"/>
              <a:t> 1 : </a:t>
            </a:r>
            <a:r>
              <a:rPr lang="fr-FR" dirty="0" err="1"/>
              <a:t>learn</a:t>
            </a:r>
            <a:r>
              <a:rPr lang="fr-FR" dirty="0"/>
              <a:t> a </a:t>
            </a:r>
            <a:r>
              <a:rPr lang="fr-FR" dirty="0" err="1"/>
              <a:t>way</a:t>
            </a:r>
            <a:r>
              <a:rPr lang="fr-FR" dirty="0"/>
              <a:t> to </a:t>
            </a:r>
            <a:r>
              <a:rPr lang="fr-FR" dirty="0" err="1"/>
              <a:t>weight</a:t>
            </a:r>
            <a:r>
              <a:rPr lang="fr-FR" dirty="0"/>
              <a:t> the channels </a:t>
            </a:r>
            <a:r>
              <a:rPr lang="fr-FR" dirty="0" err="1"/>
              <a:t>depending</a:t>
            </a:r>
            <a:r>
              <a:rPr lang="fr-FR" dirty="0"/>
              <a:t> on the input (</a:t>
            </a:r>
            <a:r>
              <a:rPr lang="fr-FR" dirty="0" err="1"/>
              <a:t>features</a:t>
            </a:r>
            <a:r>
              <a:rPr lang="fr-FR" dirty="0"/>
              <a:t> are more important in </a:t>
            </a:r>
            <a:r>
              <a:rPr lang="fr-FR" dirty="0" err="1"/>
              <a:t>some</a:t>
            </a:r>
            <a:r>
              <a:rPr lang="fr-FR" dirty="0"/>
              <a:t> cases)</a:t>
            </a:r>
          </a:p>
          <a:p>
            <a:pPr lvl="1"/>
            <a:r>
              <a:rPr lang="fr-FR" dirty="0" err="1"/>
              <a:t>Idea</a:t>
            </a:r>
            <a:r>
              <a:rPr lang="fr-FR" dirty="0"/>
              <a:t> 2 : </a:t>
            </a:r>
            <a:r>
              <a:rPr lang="fr-FR" dirty="0" err="1"/>
              <a:t>provide</a:t>
            </a:r>
            <a:r>
              <a:rPr lang="fr-FR" dirty="0"/>
              <a:t> a </a:t>
            </a:r>
            <a:r>
              <a:rPr lang="fr-FR" dirty="0" err="1"/>
              <a:t>way</a:t>
            </a:r>
            <a:r>
              <a:rPr lang="fr-FR" dirty="0"/>
              <a:t> to enable information to </a:t>
            </a:r>
            <a:r>
              <a:rPr lang="fr-FR" dirty="0" err="1"/>
              <a:t>travel</a:t>
            </a:r>
            <a:r>
              <a:rPr lang="fr-FR" dirty="0"/>
              <a:t> </a:t>
            </a:r>
            <a:r>
              <a:rPr lang="fr-FR" dirty="0" err="1"/>
              <a:t>across</a:t>
            </a:r>
            <a:r>
              <a:rPr lang="fr-FR" dirty="0"/>
              <a:t> the image </a:t>
            </a:r>
            <a:r>
              <a:rPr lang="fr-FR" dirty="0" err="1"/>
              <a:t>faster</a:t>
            </a:r>
            <a:endParaRPr lang="fr-FR" dirty="0"/>
          </a:p>
          <a:p>
            <a:pPr lvl="1"/>
            <a:r>
              <a:rPr lang="fr-FR" dirty="0"/>
              <a:t>Uses self attention : </a:t>
            </a:r>
            <a:r>
              <a:rPr lang="fr-FR" dirty="0" err="1"/>
              <a:t>learns</a:t>
            </a:r>
            <a:r>
              <a:rPr lang="fr-FR" dirty="0"/>
              <a:t> a </a:t>
            </a:r>
            <a:r>
              <a:rPr lang="fr-FR" dirty="0" err="1"/>
              <a:t>function</a:t>
            </a:r>
            <a:r>
              <a:rPr lang="fr-FR" dirty="0"/>
              <a:t> </a:t>
            </a:r>
            <a:r>
              <a:rPr lang="fr-FR" dirty="0" err="1"/>
              <a:t>that</a:t>
            </a:r>
            <a:r>
              <a:rPr lang="fr-FR" dirty="0"/>
              <a:t> </a:t>
            </a:r>
            <a:r>
              <a:rPr lang="fr-FR" dirty="0" err="1"/>
              <a:t>gates</a:t>
            </a:r>
            <a:r>
              <a:rPr lang="fr-FR" dirty="0"/>
              <a:t> how the </a:t>
            </a:r>
            <a:r>
              <a:rPr lang="fr-FR" dirty="0" err="1"/>
              <a:t>average</a:t>
            </a:r>
            <a:r>
              <a:rPr lang="fr-FR" dirty="0"/>
              <a:t> </a:t>
            </a:r>
            <a:r>
              <a:rPr lang="fr-FR" dirty="0" err="1"/>
              <a:t>is</a:t>
            </a:r>
            <a:r>
              <a:rPr lang="fr-FR" dirty="0"/>
              <a:t> </a:t>
            </a:r>
            <a:r>
              <a:rPr lang="fr-FR" dirty="0" err="1"/>
              <a:t>computed</a:t>
            </a:r>
            <a:r>
              <a:rPr lang="fr-FR" dirty="0"/>
              <a:t>, per layer, </a:t>
            </a:r>
            <a:r>
              <a:rPr lang="fr-FR" dirty="0" err="1"/>
              <a:t>computed</a:t>
            </a:r>
            <a:r>
              <a:rPr lang="fr-FR" dirty="0"/>
              <a:t> in </a:t>
            </a:r>
            <a:r>
              <a:rPr lang="fr-FR" dirty="0" err="1"/>
              <a:t>parallel</a:t>
            </a:r>
            <a:r>
              <a:rPr lang="fr-FR" dirty="0"/>
              <a:t> with the convolutions</a:t>
            </a:r>
          </a:p>
          <a:p>
            <a:pPr lvl="1"/>
            <a:r>
              <a:rPr lang="fr-FR" dirty="0"/>
              <a:t>Per </a:t>
            </a:r>
            <a:r>
              <a:rPr lang="fr-FR" dirty="0" err="1"/>
              <a:t>channel</a:t>
            </a:r>
            <a:r>
              <a:rPr lang="fr-FR" dirty="0"/>
              <a:t> : </a:t>
            </a:r>
            <a:r>
              <a:rPr lang="fr-FR" dirty="0" err="1"/>
              <a:t>take</a:t>
            </a:r>
            <a:r>
              <a:rPr lang="fr-FR" dirty="0"/>
              <a:t> inner </a:t>
            </a:r>
            <a:r>
              <a:rPr lang="fr-FR" dirty="0" err="1"/>
              <a:t>product</a:t>
            </a:r>
            <a:r>
              <a:rPr lang="fr-FR" dirty="0"/>
              <a:t> of the </a:t>
            </a:r>
            <a:r>
              <a:rPr lang="fr-FR" dirty="0" err="1"/>
              <a:t>entire</a:t>
            </a:r>
            <a:r>
              <a:rPr lang="fr-FR" dirty="0"/>
              <a:t> image with a </a:t>
            </a:r>
            <a:r>
              <a:rPr lang="fr-FR" dirty="0" err="1"/>
              <a:t>vector</a:t>
            </a:r>
            <a:endParaRPr lang="fr-FR" dirty="0"/>
          </a:p>
          <a:p>
            <a:pPr lvl="1"/>
            <a:r>
              <a:rPr lang="fr-FR" dirty="0"/>
              <a:t>Use the results with a </a:t>
            </a:r>
            <a:r>
              <a:rPr lang="fr-FR" dirty="0" err="1"/>
              <a:t>softmax</a:t>
            </a:r>
            <a:r>
              <a:rPr lang="fr-FR" dirty="0"/>
              <a:t> over </a:t>
            </a:r>
            <a:r>
              <a:rPr lang="fr-FR" dirty="0" err="1"/>
              <a:t>them</a:t>
            </a:r>
            <a:r>
              <a:rPr lang="fr-FR" dirty="0"/>
              <a:t> to </a:t>
            </a:r>
            <a:r>
              <a:rPr lang="fr-FR" dirty="0" err="1"/>
              <a:t>reweight</a:t>
            </a:r>
            <a:r>
              <a:rPr lang="fr-FR" dirty="0"/>
              <a:t> the channels</a:t>
            </a:r>
          </a:p>
          <a:p>
            <a:pPr lvl="1"/>
            <a:r>
              <a:rPr lang="fr-FR" dirty="0" err="1"/>
              <a:t>Improves</a:t>
            </a:r>
            <a:r>
              <a:rPr lang="fr-FR" dirty="0"/>
              <a:t> the </a:t>
            </a:r>
            <a:r>
              <a:rPr lang="fr-FR" dirty="0" err="1"/>
              <a:t>accuracy</a:t>
            </a:r>
            <a:r>
              <a:rPr lang="fr-FR" dirty="0"/>
              <a:t>, </a:t>
            </a:r>
            <a:r>
              <a:rPr lang="fr-FR" dirty="0" err="1"/>
              <a:t>currently</a:t>
            </a:r>
            <a:r>
              <a:rPr lang="fr-FR" dirty="0"/>
              <a:t> the best one in the model zoo</a:t>
            </a:r>
          </a:p>
        </p:txBody>
      </p:sp>
      <p:pic>
        <p:nvPicPr>
          <p:cNvPr id="5" name="Image 4">
            <a:extLst>
              <a:ext uri="{FF2B5EF4-FFF2-40B4-BE49-F238E27FC236}">
                <a16:creationId xmlns:a16="http://schemas.microsoft.com/office/drawing/2014/main" id="{81C289E4-A997-4AAF-8AD0-08E051EF800A}"/>
              </a:ext>
            </a:extLst>
          </p:cNvPr>
          <p:cNvPicPr>
            <a:picLocks noChangeAspect="1"/>
          </p:cNvPicPr>
          <p:nvPr/>
        </p:nvPicPr>
        <p:blipFill>
          <a:blip r:embed="rId2"/>
          <a:stretch>
            <a:fillRect/>
          </a:stretch>
        </p:blipFill>
        <p:spPr>
          <a:xfrm>
            <a:off x="561975" y="195263"/>
            <a:ext cx="3933826" cy="2205038"/>
          </a:xfrm>
          <a:prstGeom prst="rect">
            <a:avLst/>
          </a:prstGeom>
        </p:spPr>
      </p:pic>
      <p:pic>
        <p:nvPicPr>
          <p:cNvPr id="7" name="Image 6">
            <a:extLst>
              <a:ext uri="{FF2B5EF4-FFF2-40B4-BE49-F238E27FC236}">
                <a16:creationId xmlns:a16="http://schemas.microsoft.com/office/drawing/2014/main" id="{7A4AE100-7D74-4DAB-9065-CE42538CA3B0}"/>
              </a:ext>
            </a:extLst>
          </p:cNvPr>
          <p:cNvPicPr>
            <a:picLocks noChangeAspect="1"/>
          </p:cNvPicPr>
          <p:nvPr/>
        </p:nvPicPr>
        <p:blipFill>
          <a:blip r:embed="rId3"/>
          <a:stretch>
            <a:fillRect/>
          </a:stretch>
        </p:blipFill>
        <p:spPr>
          <a:xfrm>
            <a:off x="4987697" y="195263"/>
            <a:ext cx="5185003" cy="2535688"/>
          </a:xfrm>
          <a:prstGeom prst="rect">
            <a:avLst/>
          </a:prstGeom>
        </p:spPr>
      </p:pic>
    </p:spTree>
    <p:extLst>
      <p:ext uri="{BB962C8B-B14F-4D97-AF65-F5344CB8AC3E}">
        <p14:creationId xmlns:p14="http://schemas.microsoft.com/office/powerpoint/2010/main" val="135715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A0B7B-7E3C-4D5C-884D-B00964CB4F60}"/>
              </a:ext>
            </a:extLst>
          </p:cNvPr>
          <p:cNvSpPr>
            <a:spLocks noGrp="1"/>
          </p:cNvSpPr>
          <p:nvPr>
            <p:ph idx="1"/>
          </p:nvPr>
        </p:nvSpPr>
        <p:spPr>
          <a:xfrm>
            <a:off x="838200" y="2808514"/>
            <a:ext cx="10515600" cy="3368448"/>
          </a:xfrm>
        </p:spPr>
        <p:txBody>
          <a:bodyPr>
            <a:normAutofit lnSpcReduction="10000"/>
          </a:bodyPr>
          <a:lstStyle/>
          <a:p>
            <a:r>
              <a:rPr lang="fr-FR" dirty="0" err="1"/>
              <a:t>SuffleNet</a:t>
            </a:r>
            <a:endParaRPr lang="fr-FR" dirty="0"/>
          </a:p>
          <a:p>
            <a:pPr lvl="1"/>
            <a:r>
              <a:rPr lang="fr-FR" dirty="0" err="1"/>
              <a:t>ResNext</a:t>
            </a:r>
            <a:r>
              <a:rPr lang="fr-FR" dirty="0"/>
              <a:t> breaks convolution </a:t>
            </a:r>
            <a:r>
              <a:rPr lang="fr-FR" dirty="0" err="1"/>
              <a:t>into</a:t>
            </a:r>
            <a:r>
              <a:rPr lang="fr-FR" dirty="0"/>
              <a:t> </a:t>
            </a:r>
            <a:r>
              <a:rPr lang="fr-FR" dirty="0" err="1"/>
              <a:t>subgroups</a:t>
            </a:r>
            <a:r>
              <a:rPr lang="fr-FR" dirty="0"/>
              <a:t> of channels : </a:t>
            </a:r>
            <a:r>
              <a:rPr lang="fr-FR" dirty="0" err="1"/>
              <a:t>less</a:t>
            </a:r>
            <a:r>
              <a:rPr lang="fr-FR" dirty="0"/>
              <a:t> computation, but </a:t>
            </a:r>
            <a:r>
              <a:rPr lang="fr-FR" dirty="0" err="1"/>
              <a:t>less</a:t>
            </a:r>
            <a:r>
              <a:rPr lang="fr-FR" dirty="0"/>
              <a:t> interactions </a:t>
            </a:r>
            <a:r>
              <a:rPr lang="fr-FR" dirty="0" err="1"/>
              <a:t>between</a:t>
            </a:r>
            <a:r>
              <a:rPr lang="fr-FR" dirty="0"/>
              <a:t> </a:t>
            </a:r>
            <a:r>
              <a:rPr lang="fr-FR" dirty="0" err="1"/>
              <a:t>feature</a:t>
            </a:r>
            <a:r>
              <a:rPr lang="fr-FR" dirty="0"/>
              <a:t> channels</a:t>
            </a:r>
          </a:p>
          <a:p>
            <a:pPr lvl="1"/>
            <a:r>
              <a:rPr lang="fr-FR" dirty="0" err="1"/>
              <a:t>Reshuffle</a:t>
            </a:r>
            <a:r>
              <a:rPr lang="fr-FR" dirty="0"/>
              <a:t> </a:t>
            </a:r>
            <a:r>
              <a:rPr lang="fr-FR" dirty="0" err="1"/>
              <a:t>things</a:t>
            </a:r>
            <a:r>
              <a:rPr lang="fr-FR" dirty="0"/>
              <a:t> in </a:t>
            </a:r>
            <a:r>
              <a:rPr lang="fr-FR" dirty="0" err="1"/>
              <a:t>between</a:t>
            </a:r>
            <a:r>
              <a:rPr lang="fr-FR" dirty="0"/>
              <a:t> convolutions to avois pipes from the </a:t>
            </a:r>
            <a:r>
              <a:rPr lang="fr-FR" dirty="0" err="1"/>
              <a:t>beginning</a:t>
            </a:r>
            <a:r>
              <a:rPr lang="fr-FR" dirty="0"/>
              <a:t> to the end of the network (</a:t>
            </a:r>
            <a:r>
              <a:rPr lang="fr-FR" dirty="0" err="1"/>
              <a:t>fixed</a:t>
            </a:r>
            <a:r>
              <a:rPr lang="fr-FR" dirty="0"/>
              <a:t>, not </a:t>
            </a:r>
            <a:r>
              <a:rPr lang="fr-FR" dirty="0" err="1"/>
              <a:t>learned</a:t>
            </a:r>
            <a:r>
              <a:rPr lang="fr-FR" dirty="0"/>
              <a:t>)</a:t>
            </a:r>
          </a:p>
          <a:p>
            <a:pPr lvl="1"/>
            <a:r>
              <a:rPr lang="fr-FR" dirty="0" err="1"/>
              <a:t>Gives</a:t>
            </a:r>
            <a:r>
              <a:rPr lang="fr-FR" dirty="0"/>
              <a:t> a </a:t>
            </a:r>
            <a:r>
              <a:rPr lang="fr-FR" dirty="0" err="1"/>
              <a:t>little</a:t>
            </a:r>
            <a:r>
              <a:rPr lang="fr-FR" dirty="0"/>
              <a:t> bit more </a:t>
            </a:r>
            <a:r>
              <a:rPr lang="fr-FR" dirty="0" err="1"/>
              <a:t>accuracy</a:t>
            </a:r>
            <a:endParaRPr lang="fr-FR" dirty="0"/>
          </a:p>
          <a:p>
            <a:pPr lvl="1"/>
            <a:r>
              <a:rPr lang="fr-FR" dirty="0"/>
              <a:t>You can </a:t>
            </a:r>
            <a:r>
              <a:rPr lang="fr-FR" dirty="0" err="1"/>
              <a:t>apply</a:t>
            </a:r>
            <a:r>
              <a:rPr lang="fr-FR" dirty="0"/>
              <a:t> </a:t>
            </a:r>
            <a:r>
              <a:rPr lang="fr-FR" dirty="0" err="1"/>
              <a:t>it</a:t>
            </a:r>
            <a:r>
              <a:rPr lang="fr-FR" dirty="0"/>
              <a:t> to </a:t>
            </a:r>
            <a:r>
              <a:rPr lang="fr-FR" dirty="0" err="1"/>
              <a:t>any</a:t>
            </a:r>
            <a:r>
              <a:rPr lang="fr-FR" dirty="0"/>
              <a:t> network architecture</a:t>
            </a:r>
          </a:p>
          <a:p>
            <a:r>
              <a:rPr lang="fr-FR" dirty="0" err="1"/>
              <a:t>MobileNet</a:t>
            </a:r>
            <a:r>
              <a:rPr lang="fr-FR" dirty="0"/>
              <a:t> with (</a:t>
            </a:r>
            <a:r>
              <a:rPr lang="fr-FR" dirty="0" err="1"/>
              <a:t>depthwise</a:t>
            </a:r>
            <a:r>
              <a:rPr lang="fr-FR" dirty="0"/>
              <a:t>-)</a:t>
            </a:r>
            <a:r>
              <a:rPr lang="fr-FR" dirty="0" err="1"/>
              <a:t>Separable</a:t>
            </a:r>
            <a:r>
              <a:rPr lang="fr-FR" dirty="0"/>
              <a:t> convolutions</a:t>
            </a:r>
          </a:p>
          <a:p>
            <a:pPr lvl="1"/>
            <a:r>
              <a:rPr lang="fr-FR" dirty="0" err="1"/>
              <a:t>Precursor</a:t>
            </a:r>
            <a:r>
              <a:rPr lang="fr-FR" dirty="0"/>
              <a:t> of </a:t>
            </a:r>
            <a:r>
              <a:rPr lang="fr-FR" dirty="0" err="1"/>
              <a:t>ResNext</a:t>
            </a:r>
            <a:r>
              <a:rPr lang="fr-FR" dirty="0"/>
              <a:t> with groups of one </a:t>
            </a:r>
            <a:r>
              <a:rPr lang="fr-FR" dirty="0" err="1"/>
              <a:t>channel</a:t>
            </a:r>
            <a:endParaRPr lang="fr-FR" dirty="0"/>
          </a:p>
        </p:txBody>
      </p:sp>
      <p:pic>
        <p:nvPicPr>
          <p:cNvPr id="7" name="Image 6">
            <a:extLst>
              <a:ext uri="{FF2B5EF4-FFF2-40B4-BE49-F238E27FC236}">
                <a16:creationId xmlns:a16="http://schemas.microsoft.com/office/drawing/2014/main" id="{4D24505F-1C76-46FA-B503-CA140646BE60}"/>
              </a:ext>
            </a:extLst>
          </p:cNvPr>
          <p:cNvPicPr>
            <a:picLocks noChangeAspect="1"/>
          </p:cNvPicPr>
          <p:nvPr/>
        </p:nvPicPr>
        <p:blipFill>
          <a:blip r:embed="rId2"/>
          <a:stretch>
            <a:fillRect/>
          </a:stretch>
        </p:blipFill>
        <p:spPr>
          <a:xfrm>
            <a:off x="647699" y="144235"/>
            <a:ext cx="4670399" cy="2419351"/>
          </a:xfrm>
          <a:prstGeom prst="rect">
            <a:avLst/>
          </a:prstGeom>
        </p:spPr>
      </p:pic>
      <p:pic>
        <p:nvPicPr>
          <p:cNvPr id="9" name="Image 8">
            <a:extLst>
              <a:ext uri="{FF2B5EF4-FFF2-40B4-BE49-F238E27FC236}">
                <a16:creationId xmlns:a16="http://schemas.microsoft.com/office/drawing/2014/main" id="{DDBF6CC7-97C9-4BBA-972A-0C91C1C867E8}"/>
              </a:ext>
            </a:extLst>
          </p:cNvPr>
          <p:cNvPicPr>
            <a:picLocks noChangeAspect="1"/>
          </p:cNvPicPr>
          <p:nvPr/>
        </p:nvPicPr>
        <p:blipFill>
          <a:blip r:embed="rId3"/>
          <a:stretch>
            <a:fillRect/>
          </a:stretch>
        </p:blipFill>
        <p:spPr>
          <a:xfrm>
            <a:off x="5804807" y="387803"/>
            <a:ext cx="4377730" cy="2535011"/>
          </a:xfrm>
          <a:prstGeom prst="rect">
            <a:avLst/>
          </a:prstGeom>
        </p:spPr>
      </p:pic>
    </p:spTree>
    <p:extLst>
      <p:ext uri="{BB962C8B-B14F-4D97-AF65-F5344CB8AC3E}">
        <p14:creationId xmlns:p14="http://schemas.microsoft.com/office/powerpoint/2010/main" val="81610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E8D21A9-C788-4E19-86AC-91BC624F77D5}"/>
              </a:ext>
            </a:extLst>
          </p:cNvPr>
          <p:cNvPicPr>
            <a:picLocks noChangeAspect="1"/>
          </p:cNvPicPr>
          <p:nvPr/>
        </p:nvPicPr>
        <p:blipFill>
          <a:blip r:embed="rId2"/>
          <a:stretch>
            <a:fillRect/>
          </a:stretch>
        </p:blipFill>
        <p:spPr>
          <a:xfrm>
            <a:off x="542246" y="195943"/>
            <a:ext cx="5260276" cy="2846816"/>
          </a:xfrm>
          <a:prstGeom prst="rect">
            <a:avLst/>
          </a:prstGeom>
        </p:spPr>
      </p:pic>
      <p:pic>
        <p:nvPicPr>
          <p:cNvPr id="9" name="Image 8">
            <a:extLst>
              <a:ext uri="{FF2B5EF4-FFF2-40B4-BE49-F238E27FC236}">
                <a16:creationId xmlns:a16="http://schemas.microsoft.com/office/drawing/2014/main" id="{58507DB9-1CFC-498A-A625-FDCF99AF5053}"/>
              </a:ext>
            </a:extLst>
          </p:cNvPr>
          <p:cNvPicPr>
            <a:picLocks noChangeAspect="1"/>
          </p:cNvPicPr>
          <p:nvPr/>
        </p:nvPicPr>
        <p:blipFill>
          <a:blip r:embed="rId3"/>
          <a:stretch>
            <a:fillRect/>
          </a:stretch>
        </p:blipFill>
        <p:spPr>
          <a:xfrm>
            <a:off x="6501622" y="195943"/>
            <a:ext cx="4153078" cy="2578529"/>
          </a:xfrm>
          <a:prstGeom prst="rect">
            <a:avLst/>
          </a:prstGeom>
        </p:spPr>
      </p:pic>
      <p:pic>
        <p:nvPicPr>
          <p:cNvPr id="13" name="Image 12">
            <a:extLst>
              <a:ext uri="{FF2B5EF4-FFF2-40B4-BE49-F238E27FC236}">
                <a16:creationId xmlns:a16="http://schemas.microsoft.com/office/drawing/2014/main" id="{512AEC71-39C7-4F32-89F3-261265643136}"/>
              </a:ext>
            </a:extLst>
          </p:cNvPr>
          <p:cNvPicPr>
            <a:picLocks noChangeAspect="1"/>
          </p:cNvPicPr>
          <p:nvPr/>
        </p:nvPicPr>
        <p:blipFill>
          <a:blip r:embed="rId4"/>
          <a:stretch>
            <a:fillRect/>
          </a:stretch>
        </p:blipFill>
        <p:spPr>
          <a:xfrm>
            <a:off x="542246" y="3427665"/>
            <a:ext cx="5471632" cy="2846816"/>
          </a:xfrm>
          <a:prstGeom prst="rect">
            <a:avLst/>
          </a:prstGeom>
        </p:spPr>
      </p:pic>
      <p:pic>
        <p:nvPicPr>
          <p:cNvPr id="15" name="Image 14">
            <a:extLst>
              <a:ext uri="{FF2B5EF4-FFF2-40B4-BE49-F238E27FC236}">
                <a16:creationId xmlns:a16="http://schemas.microsoft.com/office/drawing/2014/main" id="{E7ABC15F-5426-4413-BA58-22CF7B075D4C}"/>
              </a:ext>
            </a:extLst>
          </p:cNvPr>
          <p:cNvPicPr>
            <a:picLocks noChangeAspect="1"/>
          </p:cNvPicPr>
          <p:nvPr/>
        </p:nvPicPr>
        <p:blipFill>
          <a:blip r:embed="rId5"/>
          <a:stretch>
            <a:fillRect/>
          </a:stretch>
        </p:blipFill>
        <p:spPr>
          <a:xfrm>
            <a:off x="6501622" y="3283347"/>
            <a:ext cx="4062143" cy="2257796"/>
          </a:xfrm>
          <a:prstGeom prst="rect">
            <a:avLst/>
          </a:prstGeom>
        </p:spPr>
      </p:pic>
      <p:pic>
        <p:nvPicPr>
          <p:cNvPr id="17" name="Image 16">
            <a:extLst>
              <a:ext uri="{FF2B5EF4-FFF2-40B4-BE49-F238E27FC236}">
                <a16:creationId xmlns:a16="http://schemas.microsoft.com/office/drawing/2014/main" id="{378128C1-9740-4253-9636-4B5BCB484F4E}"/>
              </a:ext>
            </a:extLst>
          </p:cNvPr>
          <p:cNvPicPr>
            <a:picLocks noChangeAspect="1"/>
          </p:cNvPicPr>
          <p:nvPr/>
        </p:nvPicPr>
        <p:blipFill>
          <a:blip r:embed="rId6"/>
          <a:stretch>
            <a:fillRect/>
          </a:stretch>
        </p:blipFill>
        <p:spPr>
          <a:xfrm>
            <a:off x="6501622" y="5673743"/>
            <a:ext cx="4153078" cy="988314"/>
          </a:xfrm>
          <a:prstGeom prst="rect">
            <a:avLst/>
          </a:prstGeom>
        </p:spPr>
      </p:pic>
    </p:spTree>
    <p:extLst>
      <p:ext uri="{BB962C8B-B14F-4D97-AF65-F5344CB8AC3E}">
        <p14:creationId xmlns:p14="http://schemas.microsoft.com/office/powerpoint/2010/main" val="141072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413C695-FCF9-47E8-B44B-B3661D1D332C}"/>
              </a:ext>
            </a:extLst>
          </p:cNvPr>
          <p:cNvSpPr>
            <a:spLocks noGrp="1"/>
          </p:cNvSpPr>
          <p:nvPr>
            <p:ph idx="1"/>
          </p:nvPr>
        </p:nvSpPr>
        <p:spPr>
          <a:xfrm>
            <a:off x="838200" y="2449286"/>
            <a:ext cx="10515600" cy="4294414"/>
          </a:xfrm>
        </p:spPr>
        <p:txBody>
          <a:bodyPr>
            <a:normAutofit lnSpcReduction="10000"/>
          </a:bodyPr>
          <a:lstStyle/>
          <a:p>
            <a:r>
              <a:rPr lang="fr-FR" dirty="0" err="1"/>
              <a:t>Scaling</a:t>
            </a:r>
            <a:endParaRPr lang="fr-FR" dirty="0"/>
          </a:p>
          <a:p>
            <a:pPr lvl="1"/>
            <a:r>
              <a:rPr lang="fr-FR" sz="2000" dirty="0" err="1"/>
              <a:t>Width</a:t>
            </a:r>
            <a:r>
              <a:rPr lang="fr-FR" sz="2000" dirty="0"/>
              <a:t> : </a:t>
            </a:r>
            <a:r>
              <a:rPr lang="fr-FR" sz="2000" dirty="0" err="1"/>
              <a:t>number</a:t>
            </a:r>
            <a:r>
              <a:rPr lang="fr-FR" sz="2000" dirty="0"/>
              <a:t> of </a:t>
            </a:r>
            <a:r>
              <a:rPr lang="fr-FR" sz="2000" dirty="0" err="1"/>
              <a:t>filters</a:t>
            </a:r>
            <a:r>
              <a:rPr lang="fr-FR" sz="2000" dirty="0"/>
              <a:t> per layer =&gt; capture more fine </a:t>
            </a:r>
            <a:r>
              <a:rPr lang="fr-FR" sz="2000" dirty="0" err="1"/>
              <a:t>grained</a:t>
            </a:r>
            <a:r>
              <a:rPr lang="fr-FR" sz="2000" dirty="0"/>
              <a:t> </a:t>
            </a:r>
            <a:r>
              <a:rPr lang="fr-FR" sz="2000" dirty="0" err="1"/>
              <a:t>features</a:t>
            </a:r>
            <a:r>
              <a:rPr lang="fr-FR" sz="2000" dirty="0"/>
              <a:t>, </a:t>
            </a:r>
            <a:r>
              <a:rPr lang="fr-FR" sz="2000" dirty="0" err="1"/>
              <a:t>richer</a:t>
            </a:r>
            <a:r>
              <a:rPr lang="fr-FR" sz="2000" dirty="0"/>
              <a:t> compositions</a:t>
            </a:r>
          </a:p>
          <a:p>
            <a:pPr lvl="1"/>
            <a:r>
              <a:rPr lang="fr-FR" sz="2000" dirty="0" err="1"/>
              <a:t>Depth</a:t>
            </a:r>
            <a:r>
              <a:rPr lang="fr-FR" sz="2000" dirty="0"/>
              <a:t> : more </a:t>
            </a:r>
            <a:r>
              <a:rPr lang="fr-FR" sz="2000" dirty="0" err="1"/>
              <a:t>layers</a:t>
            </a:r>
            <a:r>
              <a:rPr lang="fr-FR" sz="2000" dirty="0"/>
              <a:t> =&gt; capture more </a:t>
            </a:r>
            <a:r>
              <a:rPr lang="fr-FR" sz="2000" dirty="0" err="1"/>
              <a:t>complex</a:t>
            </a:r>
            <a:r>
              <a:rPr lang="fr-FR" sz="2000" dirty="0"/>
              <a:t> </a:t>
            </a:r>
            <a:r>
              <a:rPr lang="fr-FR" sz="2000" dirty="0" err="1"/>
              <a:t>features</a:t>
            </a:r>
            <a:r>
              <a:rPr lang="fr-FR" sz="2000" dirty="0"/>
              <a:t>, </a:t>
            </a:r>
            <a:r>
              <a:rPr lang="fr-FR" sz="2000" dirty="0" err="1"/>
              <a:t>generalize</a:t>
            </a:r>
            <a:r>
              <a:rPr lang="fr-FR" sz="2000" dirty="0"/>
              <a:t> </a:t>
            </a:r>
            <a:r>
              <a:rPr lang="fr-FR" sz="2000" dirty="0" err="1"/>
              <a:t>well</a:t>
            </a:r>
            <a:r>
              <a:rPr lang="fr-FR" sz="2000" dirty="0"/>
              <a:t> on new </a:t>
            </a:r>
            <a:r>
              <a:rPr lang="fr-FR" sz="2000" dirty="0" err="1"/>
              <a:t>taksks</a:t>
            </a:r>
            <a:endParaRPr lang="fr-FR" sz="2000" dirty="0"/>
          </a:p>
          <a:p>
            <a:pPr lvl="1"/>
            <a:r>
              <a:rPr lang="fr-FR" sz="2000" dirty="0" err="1"/>
              <a:t>Resolution</a:t>
            </a:r>
            <a:r>
              <a:rPr lang="fr-FR" sz="2000" dirty="0"/>
              <a:t> : input </a:t>
            </a:r>
            <a:r>
              <a:rPr lang="fr-FR" sz="2000" dirty="0" err="1"/>
              <a:t>resolution</a:t>
            </a:r>
            <a:r>
              <a:rPr lang="fr-FR" sz="2000" dirty="0"/>
              <a:t> =&gt; more fine </a:t>
            </a:r>
            <a:r>
              <a:rPr lang="fr-FR" sz="2000" dirty="0" err="1"/>
              <a:t>grained</a:t>
            </a:r>
            <a:r>
              <a:rPr lang="fr-FR" sz="2000" dirty="0"/>
              <a:t> patterns, for classes hard to </a:t>
            </a:r>
            <a:r>
              <a:rPr lang="fr-FR" sz="2000" dirty="0" err="1"/>
              <a:t>distinguish</a:t>
            </a:r>
            <a:endParaRPr lang="fr-FR" sz="2000" dirty="0"/>
          </a:p>
          <a:p>
            <a:pPr lvl="1"/>
            <a:r>
              <a:rPr lang="fr-FR" sz="2000" dirty="0" err="1"/>
              <a:t>Scaling</a:t>
            </a:r>
            <a:r>
              <a:rPr lang="fr-FR" sz="2000" dirty="0"/>
              <a:t> </a:t>
            </a:r>
            <a:r>
              <a:rPr lang="fr-FR" sz="2000" dirty="0" err="1"/>
              <a:t>each</a:t>
            </a:r>
            <a:r>
              <a:rPr lang="fr-FR" sz="2000" dirty="0"/>
              <a:t> dimension </a:t>
            </a:r>
            <a:r>
              <a:rPr lang="fr-FR" sz="2000" dirty="0" err="1"/>
              <a:t>independently</a:t>
            </a:r>
            <a:r>
              <a:rPr lang="fr-FR" sz="2000" dirty="0"/>
              <a:t> </a:t>
            </a:r>
            <a:r>
              <a:rPr lang="fr-FR" sz="2000" dirty="0" err="1"/>
              <a:t>gets</a:t>
            </a:r>
            <a:r>
              <a:rPr lang="fr-FR" sz="2000" dirty="0"/>
              <a:t> </a:t>
            </a:r>
            <a:r>
              <a:rPr lang="fr-FR" sz="2000" dirty="0" err="1"/>
              <a:t>diminishing</a:t>
            </a:r>
            <a:r>
              <a:rPr lang="fr-FR" sz="2000" dirty="0"/>
              <a:t> </a:t>
            </a:r>
            <a:r>
              <a:rPr lang="fr-FR" sz="2000" dirty="0" err="1"/>
              <a:t>returns</a:t>
            </a:r>
            <a:endParaRPr lang="fr-FR" sz="2000" dirty="0"/>
          </a:p>
          <a:p>
            <a:pPr lvl="1"/>
            <a:r>
              <a:rPr lang="fr-FR" sz="2000" dirty="0"/>
              <a:t>If </a:t>
            </a:r>
            <a:r>
              <a:rPr lang="fr-FR" sz="2000" dirty="0" err="1"/>
              <a:t>you</a:t>
            </a:r>
            <a:r>
              <a:rPr lang="fr-FR" sz="2000" dirty="0"/>
              <a:t> </a:t>
            </a:r>
            <a:r>
              <a:rPr lang="fr-FR" sz="2000" dirty="0" err="1"/>
              <a:t>scale</a:t>
            </a:r>
            <a:r>
              <a:rPr lang="fr-FR" sz="2000" dirty="0"/>
              <a:t> all dimensions at the </a:t>
            </a:r>
            <a:r>
              <a:rPr lang="fr-FR" sz="2000" dirty="0" err="1"/>
              <a:t>same</a:t>
            </a:r>
            <a:r>
              <a:rPr lang="fr-FR" sz="2000" dirty="0"/>
              <a:t> time, </a:t>
            </a:r>
            <a:r>
              <a:rPr lang="fr-FR" sz="2000" dirty="0" err="1"/>
              <a:t>accuracy</a:t>
            </a:r>
            <a:r>
              <a:rPr lang="fr-FR" sz="2000" dirty="0"/>
              <a:t> gains compound for longer</a:t>
            </a:r>
          </a:p>
          <a:p>
            <a:pPr lvl="1"/>
            <a:r>
              <a:rPr lang="fr-FR" sz="2000" dirty="0"/>
              <a:t>Reason : if the input image </a:t>
            </a:r>
            <a:r>
              <a:rPr lang="fr-FR" sz="2000" dirty="0" err="1"/>
              <a:t>is</a:t>
            </a:r>
            <a:r>
              <a:rPr lang="fr-FR" sz="2000" dirty="0"/>
              <a:t> </a:t>
            </a:r>
            <a:r>
              <a:rPr lang="fr-FR" sz="2000" dirty="0" err="1"/>
              <a:t>bigger</a:t>
            </a:r>
            <a:r>
              <a:rPr lang="fr-FR" sz="2000" dirty="0"/>
              <a:t>, the network </a:t>
            </a:r>
            <a:r>
              <a:rPr lang="fr-FR" sz="2000" dirty="0" err="1"/>
              <a:t>needs</a:t>
            </a:r>
            <a:r>
              <a:rPr lang="fr-FR" sz="2000" dirty="0"/>
              <a:t> more </a:t>
            </a:r>
            <a:r>
              <a:rPr lang="fr-FR" sz="2000" dirty="0" err="1"/>
              <a:t>layers</a:t>
            </a:r>
            <a:r>
              <a:rPr lang="fr-FR" sz="2000" dirty="0"/>
              <a:t> to </a:t>
            </a:r>
            <a:r>
              <a:rPr lang="fr-FR" sz="2000" dirty="0" err="1"/>
              <a:t>increase</a:t>
            </a:r>
            <a:r>
              <a:rPr lang="fr-FR" sz="2000" dirty="0"/>
              <a:t> the </a:t>
            </a:r>
            <a:r>
              <a:rPr lang="fr-FR" sz="2000" dirty="0" err="1"/>
              <a:t>receptive</a:t>
            </a:r>
            <a:r>
              <a:rPr lang="fr-FR" sz="2000" dirty="0"/>
              <a:t> </a:t>
            </a:r>
            <a:r>
              <a:rPr lang="fr-FR" sz="2000" dirty="0" err="1"/>
              <a:t>field</a:t>
            </a:r>
            <a:r>
              <a:rPr lang="fr-FR" sz="2000" dirty="0"/>
              <a:t>, and more channels to capture more fine-</a:t>
            </a:r>
            <a:r>
              <a:rPr lang="fr-FR" sz="2000" dirty="0" err="1"/>
              <a:t>grained</a:t>
            </a:r>
            <a:r>
              <a:rPr lang="fr-FR" sz="2000" dirty="0"/>
              <a:t> patterns on the </a:t>
            </a:r>
            <a:r>
              <a:rPr lang="fr-FR" sz="2000" dirty="0" err="1"/>
              <a:t>bigger</a:t>
            </a:r>
            <a:r>
              <a:rPr lang="fr-FR" sz="2000" dirty="0"/>
              <a:t> image</a:t>
            </a:r>
          </a:p>
          <a:p>
            <a:r>
              <a:rPr lang="fr-FR" sz="2400" dirty="0" err="1"/>
              <a:t>EfficientNet</a:t>
            </a:r>
            <a:r>
              <a:rPr lang="fr-FR" sz="2400" dirty="0"/>
              <a:t> : </a:t>
            </a:r>
          </a:p>
          <a:p>
            <a:pPr lvl="1"/>
            <a:r>
              <a:rPr lang="fr-FR" sz="2000" dirty="0"/>
              <a:t>a x </a:t>
            </a:r>
            <a:r>
              <a:rPr lang="fr-FR" sz="2000" dirty="0" err="1"/>
              <a:t>layers</a:t>
            </a:r>
            <a:r>
              <a:rPr lang="fr-FR" sz="2000" dirty="0"/>
              <a:t> = a x Flops / b x </a:t>
            </a:r>
            <a:r>
              <a:rPr lang="fr-FR" sz="2000" dirty="0" err="1"/>
              <a:t>filters</a:t>
            </a:r>
            <a:r>
              <a:rPr lang="fr-FR" sz="2000" dirty="0"/>
              <a:t> = b^2 x Flops  / c x </a:t>
            </a:r>
            <a:r>
              <a:rPr lang="fr-FR" sz="2000" dirty="0" err="1"/>
              <a:t>resolution</a:t>
            </a:r>
            <a:r>
              <a:rPr lang="fr-FR" sz="2000" dirty="0"/>
              <a:t> = c^2 x Flops = a.b^2.c^2 x flops</a:t>
            </a:r>
          </a:p>
          <a:p>
            <a:pPr lvl="1"/>
            <a:r>
              <a:rPr lang="fr-FR" sz="2000" dirty="0" err="1"/>
              <a:t>Optimization</a:t>
            </a:r>
            <a:r>
              <a:rPr lang="fr-FR" sz="2000" dirty="0"/>
              <a:t> goal : </a:t>
            </a:r>
            <a:r>
              <a:rPr lang="fr-FR" sz="2000" dirty="0" err="1"/>
              <a:t>find</a:t>
            </a:r>
            <a:r>
              <a:rPr lang="fr-FR" sz="2000" dirty="0"/>
              <a:t> max </a:t>
            </a:r>
            <a:r>
              <a:rPr lang="fr-FR" sz="2000" dirty="0" err="1"/>
              <a:t>accuracy</a:t>
            </a:r>
            <a:r>
              <a:rPr lang="fr-FR" sz="2000" dirty="0"/>
              <a:t> </a:t>
            </a:r>
            <a:r>
              <a:rPr lang="fr-FR" sz="2000" dirty="0" err="1"/>
              <a:t>while</a:t>
            </a:r>
            <a:r>
              <a:rPr lang="fr-FR" sz="2000" dirty="0"/>
              <a:t> </a:t>
            </a:r>
            <a:r>
              <a:rPr lang="fr-FR" sz="2000" dirty="0" err="1"/>
              <a:t>multiplying</a:t>
            </a:r>
            <a:r>
              <a:rPr lang="fr-FR" sz="2000" dirty="0"/>
              <a:t> Flops by 2</a:t>
            </a:r>
          </a:p>
          <a:p>
            <a:pPr lvl="1"/>
            <a:r>
              <a:rPr lang="fr-FR" sz="2000" dirty="0"/>
              <a:t>Building block : </a:t>
            </a:r>
            <a:r>
              <a:rPr lang="fr-FR" sz="2000" dirty="0" err="1"/>
              <a:t>MNConv</a:t>
            </a:r>
            <a:r>
              <a:rPr lang="fr-FR" sz="2000" dirty="0"/>
              <a:t> from </a:t>
            </a:r>
            <a:r>
              <a:rPr lang="fr-FR" sz="2000" dirty="0" err="1"/>
              <a:t>MobileNet</a:t>
            </a:r>
            <a:r>
              <a:rPr lang="fr-FR" sz="2000" dirty="0"/>
              <a:t> 2 with squeeze and excite </a:t>
            </a:r>
            <a:r>
              <a:rPr lang="fr-FR" sz="2000" dirty="0" err="1"/>
              <a:t>optimization</a:t>
            </a:r>
            <a:endParaRPr lang="fr-FR" sz="2000" dirty="0"/>
          </a:p>
          <a:p>
            <a:pPr lvl="1"/>
            <a:r>
              <a:rPr lang="fr-FR" sz="2000" dirty="0"/>
              <a:t>Result : a=1.2, b=1.1, c=1.15 =&gt; </a:t>
            </a:r>
            <a:r>
              <a:rPr lang="fr-FR" sz="2000" dirty="0" err="1"/>
              <a:t>raised</a:t>
            </a:r>
            <a:r>
              <a:rPr lang="fr-FR" sz="2000" dirty="0"/>
              <a:t> to the power of 0 to 7 = </a:t>
            </a:r>
            <a:r>
              <a:rPr lang="fr-FR" sz="2000" dirty="0" err="1"/>
              <a:t>EfficientNet</a:t>
            </a:r>
            <a:r>
              <a:rPr lang="fr-FR" sz="2000" dirty="0"/>
              <a:t> B0 to B7</a:t>
            </a:r>
          </a:p>
          <a:p>
            <a:pPr lvl="1"/>
            <a:endParaRPr lang="fr-FR" sz="2000" dirty="0"/>
          </a:p>
        </p:txBody>
      </p:sp>
      <p:pic>
        <p:nvPicPr>
          <p:cNvPr id="5" name="Image 4">
            <a:extLst>
              <a:ext uri="{FF2B5EF4-FFF2-40B4-BE49-F238E27FC236}">
                <a16:creationId xmlns:a16="http://schemas.microsoft.com/office/drawing/2014/main" id="{68F22B30-4920-4610-A257-9D28FC51A845}"/>
              </a:ext>
            </a:extLst>
          </p:cNvPr>
          <p:cNvPicPr>
            <a:picLocks noChangeAspect="1"/>
          </p:cNvPicPr>
          <p:nvPr/>
        </p:nvPicPr>
        <p:blipFill>
          <a:blip r:embed="rId2"/>
          <a:stretch>
            <a:fillRect/>
          </a:stretch>
        </p:blipFill>
        <p:spPr>
          <a:xfrm>
            <a:off x="2599259" y="179273"/>
            <a:ext cx="4387515" cy="2498273"/>
          </a:xfrm>
          <a:prstGeom prst="rect">
            <a:avLst/>
          </a:prstGeom>
        </p:spPr>
      </p:pic>
      <p:pic>
        <p:nvPicPr>
          <p:cNvPr id="7" name="Image 6">
            <a:extLst>
              <a:ext uri="{FF2B5EF4-FFF2-40B4-BE49-F238E27FC236}">
                <a16:creationId xmlns:a16="http://schemas.microsoft.com/office/drawing/2014/main" id="{A044DE1E-A652-46AF-8760-3D1A3F41B22F}"/>
              </a:ext>
            </a:extLst>
          </p:cNvPr>
          <p:cNvPicPr>
            <a:picLocks noChangeAspect="1"/>
          </p:cNvPicPr>
          <p:nvPr/>
        </p:nvPicPr>
        <p:blipFill>
          <a:blip r:embed="rId3"/>
          <a:stretch>
            <a:fillRect/>
          </a:stretch>
        </p:blipFill>
        <p:spPr>
          <a:xfrm>
            <a:off x="7398984" y="179273"/>
            <a:ext cx="3954816" cy="2368324"/>
          </a:xfrm>
          <a:prstGeom prst="rect">
            <a:avLst/>
          </a:prstGeom>
        </p:spPr>
      </p:pic>
    </p:spTree>
    <p:extLst>
      <p:ext uri="{BB962C8B-B14F-4D97-AF65-F5344CB8AC3E}">
        <p14:creationId xmlns:p14="http://schemas.microsoft.com/office/powerpoint/2010/main" val="264504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9464CB5-B083-478C-AC7A-31ED4F1F85E1}"/>
              </a:ext>
            </a:extLst>
          </p:cNvPr>
          <p:cNvSpPr>
            <a:spLocks noGrp="1"/>
          </p:cNvSpPr>
          <p:nvPr>
            <p:ph idx="1"/>
          </p:nvPr>
        </p:nvSpPr>
        <p:spPr>
          <a:xfrm>
            <a:off x="838200" y="3489552"/>
            <a:ext cx="10515600" cy="3090863"/>
          </a:xfrm>
        </p:spPr>
        <p:txBody>
          <a:bodyPr/>
          <a:lstStyle/>
          <a:p>
            <a:r>
              <a:rPr lang="fr-FR" dirty="0" err="1"/>
              <a:t>EfficientNet</a:t>
            </a:r>
            <a:endParaRPr lang="fr-FR" dirty="0"/>
          </a:p>
          <a:p>
            <a:pPr lvl="1"/>
            <a:r>
              <a:rPr lang="fr-FR" sz="2000" dirty="0" err="1"/>
              <a:t>EfficientNet</a:t>
            </a:r>
            <a:r>
              <a:rPr lang="fr-FR" sz="2000" dirty="0"/>
              <a:t> B0 </a:t>
            </a:r>
            <a:r>
              <a:rPr lang="fr-FR" sz="2000" dirty="0" err="1"/>
              <a:t>found</a:t>
            </a:r>
            <a:r>
              <a:rPr lang="fr-FR" sz="2000" dirty="0"/>
              <a:t> by </a:t>
            </a:r>
            <a:r>
              <a:rPr lang="fr-FR" sz="2000" dirty="0" err="1"/>
              <a:t>expensive</a:t>
            </a:r>
            <a:r>
              <a:rPr lang="fr-FR" sz="2000" dirty="0"/>
              <a:t> neural architecture </a:t>
            </a:r>
            <a:r>
              <a:rPr lang="fr-FR" sz="2000" dirty="0" err="1"/>
              <a:t>search</a:t>
            </a:r>
            <a:endParaRPr lang="fr-FR" sz="2000" dirty="0"/>
          </a:p>
          <a:p>
            <a:pPr lvl="1"/>
            <a:r>
              <a:rPr lang="fr-FR" sz="2000" dirty="0" err="1"/>
              <a:t>EfficientNet</a:t>
            </a:r>
            <a:r>
              <a:rPr lang="fr-FR" sz="2000" dirty="0"/>
              <a:t> Bi =&gt; </a:t>
            </a:r>
            <a:r>
              <a:rPr lang="fr-FR" sz="2000" dirty="0" err="1"/>
              <a:t>EfficientNet</a:t>
            </a:r>
            <a:r>
              <a:rPr lang="fr-FR" sz="2000" dirty="0"/>
              <a:t> Bi+1 = 2xFlops</a:t>
            </a:r>
          </a:p>
          <a:p>
            <a:pPr lvl="1"/>
            <a:r>
              <a:rPr lang="fr-FR" sz="2000" dirty="0"/>
              <a:t>On </a:t>
            </a:r>
            <a:r>
              <a:rPr lang="fr-FR" sz="2000" dirty="0" err="1"/>
              <a:t>average</a:t>
            </a:r>
            <a:r>
              <a:rPr lang="fr-FR" sz="2000" dirty="0"/>
              <a:t> 5 times </a:t>
            </a:r>
            <a:r>
              <a:rPr lang="fr-FR" sz="2000" dirty="0" err="1"/>
              <a:t>less</a:t>
            </a:r>
            <a:r>
              <a:rPr lang="fr-FR" sz="2000" dirty="0"/>
              <a:t> </a:t>
            </a:r>
            <a:r>
              <a:rPr lang="fr-FR" sz="2000" dirty="0" err="1"/>
              <a:t>parameters</a:t>
            </a:r>
            <a:r>
              <a:rPr lang="fr-FR" sz="2000" dirty="0"/>
              <a:t> and </a:t>
            </a:r>
            <a:r>
              <a:rPr lang="fr-FR" sz="2000" dirty="0" err="1"/>
              <a:t>around</a:t>
            </a:r>
            <a:r>
              <a:rPr lang="fr-FR" sz="2000" dirty="0"/>
              <a:t> 10 times </a:t>
            </a:r>
            <a:r>
              <a:rPr lang="fr-FR" sz="2000" dirty="0" err="1"/>
              <a:t>less</a:t>
            </a:r>
            <a:r>
              <a:rPr lang="fr-FR" sz="2000" dirty="0"/>
              <a:t> Flops</a:t>
            </a:r>
          </a:p>
          <a:p>
            <a:pPr lvl="1"/>
            <a:r>
              <a:rPr lang="fr-FR" sz="2000" dirty="0"/>
              <a:t>Works on all </a:t>
            </a:r>
            <a:r>
              <a:rPr lang="fr-FR" sz="2000" dirty="0" err="1"/>
              <a:t>datasets</a:t>
            </a:r>
            <a:endParaRPr lang="fr-FR" sz="2000" dirty="0"/>
          </a:p>
          <a:p>
            <a:pPr lvl="1"/>
            <a:endParaRPr lang="fr-FR" sz="2000" dirty="0"/>
          </a:p>
          <a:p>
            <a:pPr marL="457200" lvl="1" indent="0">
              <a:buNone/>
            </a:pPr>
            <a:r>
              <a:rPr lang="fr-FR" sz="2000" dirty="0"/>
              <a:t>… </a:t>
            </a:r>
            <a:r>
              <a:rPr lang="fr-FR" sz="2000" dirty="0" err="1"/>
              <a:t>you</a:t>
            </a:r>
            <a:r>
              <a:rPr lang="fr-FR" sz="2000" dirty="0"/>
              <a:t> </a:t>
            </a:r>
            <a:r>
              <a:rPr lang="fr-FR" sz="2000" dirty="0" err="1"/>
              <a:t>don’t</a:t>
            </a:r>
            <a:r>
              <a:rPr lang="fr-FR" sz="2000" dirty="0"/>
              <a:t> </a:t>
            </a:r>
            <a:r>
              <a:rPr lang="fr-FR" sz="2000" dirty="0" err="1"/>
              <a:t>need</a:t>
            </a:r>
            <a:r>
              <a:rPr lang="fr-FR" sz="2000" dirty="0"/>
              <a:t> </a:t>
            </a:r>
            <a:r>
              <a:rPr lang="fr-FR" sz="2000" dirty="0" err="1"/>
              <a:t>any</a:t>
            </a:r>
            <a:r>
              <a:rPr lang="fr-FR" sz="2000" dirty="0"/>
              <a:t> </a:t>
            </a:r>
            <a:r>
              <a:rPr lang="fr-FR" sz="2000" dirty="0" err="1"/>
              <a:t>other</a:t>
            </a:r>
            <a:r>
              <a:rPr lang="fr-FR" sz="2000" dirty="0"/>
              <a:t> model </a:t>
            </a:r>
            <a:r>
              <a:rPr lang="fr-FR" sz="2000" dirty="0" err="1"/>
              <a:t>anymore</a:t>
            </a:r>
            <a:r>
              <a:rPr lang="fr-FR" sz="2000" dirty="0"/>
              <a:t> …</a:t>
            </a:r>
          </a:p>
        </p:txBody>
      </p:sp>
      <p:pic>
        <p:nvPicPr>
          <p:cNvPr id="9" name="Image 8">
            <a:extLst>
              <a:ext uri="{FF2B5EF4-FFF2-40B4-BE49-F238E27FC236}">
                <a16:creationId xmlns:a16="http://schemas.microsoft.com/office/drawing/2014/main" id="{5937F9F3-F939-4E2B-A527-10B6E68F07AD}"/>
              </a:ext>
            </a:extLst>
          </p:cNvPr>
          <p:cNvPicPr>
            <a:picLocks noChangeAspect="1"/>
          </p:cNvPicPr>
          <p:nvPr/>
        </p:nvPicPr>
        <p:blipFill>
          <a:blip r:embed="rId2"/>
          <a:stretch>
            <a:fillRect/>
          </a:stretch>
        </p:blipFill>
        <p:spPr>
          <a:xfrm>
            <a:off x="838200" y="277585"/>
            <a:ext cx="3713193" cy="2939144"/>
          </a:xfrm>
          <a:prstGeom prst="rect">
            <a:avLst/>
          </a:prstGeom>
        </p:spPr>
      </p:pic>
      <p:pic>
        <p:nvPicPr>
          <p:cNvPr id="11" name="Image 10">
            <a:extLst>
              <a:ext uri="{FF2B5EF4-FFF2-40B4-BE49-F238E27FC236}">
                <a16:creationId xmlns:a16="http://schemas.microsoft.com/office/drawing/2014/main" id="{4E1F0C62-813B-4B56-A13A-F26FAE92D29A}"/>
              </a:ext>
            </a:extLst>
          </p:cNvPr>
          <p:cNvPicPr>
            <a:picLocks noChangeAspect="1"/>
          </p:cNvPicPr>
          <p:nvPr/>
        </p:nvPicPr>
        <p:blipFill>
          <a:blip r:embed="rId3"/>
          <a:stretch>
            <a:fillRect/>
          </a:stretch>
        </p:blipFill>
        <p:spPr>
          <a:xfrm>
            <a:off x="5308827" y="259340"/>
            <a:ext cx="5353730" cy="2957389"/>
          </a:xfrm>
          <a:prstGeom prst="rect">
            <a:avLst/>
          </a:prstGeom>
        </p:spPr>
      </p:pic>
    </p:spTree>
    <p:extLst>
      <p:ext uri="{BB962C8B-B14F-4D97-AF65-F5344CB8AC3E}">
        <p14:creationId xmlns:p14="http://schemas.microsoft.com/office/powerpoint/2010/main" val="61653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F557CC-FDF1-4550-A426-8E4A744CAFC9}"/>
              </a:ext>
            </a:extLst>
          </p:cNvPr>
          <p:cNvSpPr>
            <a:spLocks noGrp="1"/>
          </p:cNvSpPr>
          <p:nvPr>
            <p:ph idx="1"/>
          </p:nvPr>
        </p:nvSpPr>
        <p:spPr>
          <a:xfrm>
            <a:off x="0" y="2832744"/>
            <a:ext cx="7903029" cy="4123225"/>
          </a:xfrm>
        </p:spPr>
        <p:txBody>
          <a:bodyPr>
            <a:normAutofit fontScale="92500" lnSpcReduction="20000"/>
          </a:bodyPr>
          <a:lstStyle/>
          <a:p>
            <a:r>
              <a:rPr lang="fr-FR" dirty="0" err="1"/>
              <a:t>EfficientNet</a:t>
            </a:r>
            <a:endParaRPr lang="fr-FR" dirty="0"/>
          </a:p>
          <a:p>
            <a:pPr lvl="1"/>
            <a:r>
              <a:rPr lang="fr-FR" sz="2000" dirty="0" err="1"/>
              <a:t>Stacking</a:t>
            </a:r>
            <a:r>
              <a:rPr lang="fr-FR" sz="2000" dirty="0"/>
              <a:t> </a:t>
            </a:r>
            <a:r>
              <a:rPr lang="fr-FR" sz="2000" dirty="0" err="1"/>
              <a:t>MBConv</a:t>
            </a:r>
            <a:r>
              <a:rPr lang="fr-FR" sz="2000" dirty="0"/>
              <a:t> modules from </a:t>
            </a:r>
            <a:r>
              <a:rPr lang="fr-FR" sz="2000" dirty="0" err="1"/>
              <a:t>MobileNet</a:t>
            </a:r>
            <a:r>
              <a:rPr lang="fr-FR" sz="2000" dirty="0"/>
              <a:t> v2 </a:t>
            </a:r>
            <a:r>
              <a:rPr lang="fr-FR" sz="2000" dirty="0" err="1"/>
              <a:t>paper</a:t>
            </a:r>
            <a:endParaRPr lang="fr-FR" sz="2000" dirty="0"/>
          </a:p>
          <a:p>
            <a:pPr lvl="2"/>
            <a:r>
              <a:rPr lang="fr-FR" sz="1600" dirty="0"/>
              <a:t>1x1 convolution : expand </a:t>
            </a:r>
            <a:r>
              <a:rPr lang="fr-FR" sz="1600" dirty="0" err="1"/>
              <a:t>features</a:t>
            </a:r>
            <a:r>
              <a:rPr lang="fr-FR" sz="1600" dirty="0"/>
              <a:t> to a </a:t>
            </a:r>
            <a:r>
              <a:rPr lang="fr-FR" sz="1600" dirty="0" err="1"/>
              <a:t>much</a:t>
            </a:r>
            <a:r>
              <a:rPr lang="fr-FR" sz="1600" dirty="0"/>
              <a:t> </a:t>
            </a:r>
            <a:r>
              <a:rPr lang="fr-FR" sz="1600" dirty="0" err="1"/>
              <a:t>higher</a:t>
            </a:r>
            <a:r>
              <a:rPr lang="fr-FR" sz="1600" dirty="0"/>
              <a:t> dimension</a:t>
            </a:r>
          </a:p>
          <a:p>
            <a:pPr lvl="3"/>
            <a:r>
              <a:rPr lang="en-US" sz="1200" b="0" i="0" dirty="0">
                <a:solidFill>
                  <a:srgbClr val="535A60"/>
                </a:solidFill>
                <a:effectLst/>
                <a:latin typeface="Arial" panose="020B0604020202020204" pitchFamily="34" charset="0"/>
              </a:rPr>
              <a:t>RelLU6 : we cap the units at 6, so our </a:t>
            </a:r>
            <a:r>
              <a:rPr lang="en-US" sz="1200" b="0" i="0" dirty="0" err="1">
                <a:solidFill>
                  <a:srgbClr val="535A60"/>
                </a:solidFill>
                <a:effectLst/>
                <a:latin typeface="Arial" panose="020B0604020202020204" pitchFamily="34" charset="0"/>
              </a:rPr>
              <a:t>ReLU</a:t>
            </a:r>
            <a:r>
              <a:rPr lang="en-US" sz="1200" b="0" i="0" dirty="0">
                <a:solidFill>
                  <a:srgbClr val="535A60"/>
                </a:solidFill>
                <a:effectLst/>
                <a:latin typeface="Arial" panose="020B0604020202020204" pitchFamily="34" charset="0"/>
              </a:rPr>
              <a:t> activation function is y = min(max(x, 0), 6).</a:t>
            </a:r>
            <a:br>
              <a:rPr lang="en-US" sz="1200" b="0" i="0" dirty="0">
                <a:solidFill>
                  <a:srgbClr val="535A60"/>
                </a:solidFill>
                <a:effectLst/>
                <a:latin typeface="Arial" panose="020B0604020202020204" pitchFamily="34" charset="0"/>
              </a:rPr>
            </a:br>
            <a:r>
              <a:rPr lang="en-US" sz="1200" b="0" i="0" dirty="0">
                <a:solidFill>
                  <a:srgbClr val="535A60"/>
                </a:solidFill>
                <a:effectLst/>
                <a:latin typeface="Arial" panose="020B0604020202020204" pitchFamily="34" charset="0"/>
              </a:rPr>
              <a:t>In our tests, this encourages the model to learn sparse features earlier</a:t>
            </a:r>
            <a:endParaRPr lang="fr-FR" sz="1400" dirty="0"/>
          </a:p>
          <a:p>
            <a:pPr lvl="2"/>
            <a:r>
              <a:rPr lang="fr-FR" sz="1600" dirty="0" err="1"/>
              <a:t>Depthwise</a:t>
            </a:r>
            <a:r>
              <a:rPr lang="fr-FR" sz="1600" dirty="0"/>
              <a:t> </a:t>
            </a:r>
            <a:r>
              <a:rPr lang="fr-FR" sz="1600" dirty="0" err="1"/>
              <a:t>separable</a:t>
            </a:r>
            <a:r>
              <a:rPr lang="fr-FR" sz="1600" dirty="0"/>
              <a:t> convolution</a:t>
            </a:r>
          </a:p>
          <a:p>
            <a:pPr lvl="2"/>
            <a:r>
              <a:rPr lang="fr-FR" sz="1600" dirty="0"/>
              <a:t>1x1 convolution return the </a:t>
            </a:r>
            <a:r>
              <a:rPr lang="fr-FR" sz="1600" dirty="0" err="1"/>
              <a:t>features</a:t>
            </a:r>
            <a:r>
              <a:rPr lang="fr-FR" sz="1600" dirty="0"/>
              <a:t> dimension to the </a:t>
            </a:r>
            <a:r>
              <a:rPr lang="fr-FR" sz="1600" dirty="0" err="1"/>
              <a:t>same</a:t>
            </a:r>
            <a:r>
              <a:rPr lang="fr-FR" sz="1600" dirty="0"/>
              <a:t> size as the input</a:t>
            </a:r>
          </a:p>
          <a:p>
            <a:pPr lvl="3"/>
            <a:r>
              <a:rPr lang="fr-FR" sz="1400" dirty="0" err="1"/>
              <a:t>Needed</a:t>
            </a:r>
            <a:r>
              <a:rPr lang="fr-FR" sz="1400" dirty="0"/>
              <a:t> for </a:t>
            </a:r>
            <a:r>
              <a:rPr lang="fr-FR" sz="1400" dirty="0" err="1"/>
              <a:t>residual</a:t>
            </a:r>
            <a:r>
              <a:rPr lang="fr-FR" sz="1400" dirty="0"/>
              <a:t> </a:t>
            </a:r>
            <a:r>
              <a:rPr lang="fr-FR" sz="1400" dirty="0" err="1"/>
              <a:t>connection</a:t>
            </a:r>
            <a:endParaRPr lang="fr-FR" sz="1400" dirty="0"/>
          </a:p>
          <a:p>
            <a:pPr lvl="2"/>
            <a:r>
              <a:rPr lang="fr-FR" sz="1600" dirty="0" err="1"/>
              <a:t>Features</a:t>
            </a:r>
            <a:r>
              <a:rPr lang="fr-FR" sz="1600" dirty="0"/>
              <a:t> </a:t>
            </a:r>
            <a:r>
              <a:rPr lang="fr-FR" sz="1600" dirty="0" err="1"/>
              <a:t>creation</a:t>
            </a:r>
            <a:r>
              <a:rPr lang="fr-FR" sz="1600" dirty="0"/>
              <a:t> </a:t>
            </a:r>
            <a:r>
              <a:rPr lang="fr-FR" sz="1600" dirty="0" err="1"/>
              <a:t>seen</a:t>
            </a:r>
            <a:r>
              <a:rPr lang="fr-FR" sz="1600" dirty="0"/>
              <a:t> as a 2 </a:t>
            </a:r>
            <a:r>
              <a:rPr lang="fr-FR" sz="1600" dirty="0" err="1"/>
              <a:t>step</a:t>
            </a:r>
            <a:r>
              <a:rPr lang="fr-FR" sz="1600" dirty="0"/>
              <a:t> process</a:t>
            </a:r>
          </a:p>
          <a:p>
            <a:pPr lvl="3"/>
            <a:r>
              <a:rPr lang="fr-FR" sz="1400" dirty="0"/>
              <a:t>1. </a:t>
            </a:r>
            <a:r>
              <a:rPr lang="fr-FR" sz="1400" dirty="0" err="1"/>
              <a:t>Feature</a:t>
            </a:r>
            <a:r>
              <a:rPr lang="fr-FR" sz="1400" dirty="0"/>
              <a:t> </a:t>
            </a:r>
            <a:r>
              <a:rPr lang="fr-FR" sz="1400" dirty="0" err="1"/>
              <a:t>aggregation</a:t>
            </a:r>
            <a:r>
              <a:rPr lang="fr-FR" sz="1400" dirty="0"/>
              <a:t>, group relevant </a:t>
            </a:r>
            <a:r>
              <a:rPr lang="fr-FR" sz="1400" dirty="0" err="1"/>
              <a:t>features</a:t>
            </a:r>
            <a:r>
              <a:rPr lang="fr-FR" sz="1400" dirty="0"/>
              <a:t> </a:t>
            </a:r>
            <a:r>
              <a:rPr lang="fr-FR" sz="1400" dirty="0" err="1"/>
              <a:t>together</a:t>
            </a:r>
            <a:endParaRPr lang="fr-FR" sz="1400" dirty="0"/>
          </a:p>
          <a:p>
            <a:pPr lvl="3"/>
            <a:r>
              <a:rPr lang="fr-FR" sz="1400" dirty="0"/>
              <a:t>2. </a:t>
            </a:r>
            <a:r>
              <a:rPr lang="fr-FR" sz="1400" dirty="0" err="1"/>
              <a:t>Spatially</a:t>
            </a:r>
            <a:r>
              <a:rPr lang="fr-FR" sz="1400" dirty="0"/>
              <a:t> process </a:t>
            </a:r>
            <a:r>
              <a:rPr lang="fr-FR" sz="1400" dirty="0" err="1"/>
              <a:t>each</a:t>
            </a:r>
            <a:r>
              <a:rPr lang="fr-FR" sz="1400" dirty="0"/>
              <a:t> of </a:t>
            </a:r>
            <a:r>
              <a:rPr lang="fr-FR" sz="1400" dirty="0" err="1"/>
              <a:t>these</a:t>
            </a:r>
            <a:r>
              <a:rPr lang="fr-FR" sz="1400" dirty="0"/>
              <a:t> groups of </a:t>
            </a:r>
            <a:r>
              <a:rPr lang="fr-FR" sz="1400" dirty="0" err="1"/>
              <a:t>features</a:t>
            </a:r>
            <a:r>
              <a:rPr lang="fr-FR" sz="1400" dirty="0"/>
              <a:t> </a:t>
            </a:r>
            <a:r>
              <a:rPr lang="fr-FR" sz="1400" dirty="0" err="1"/>
              <a:t>individually</a:t>
            </a:r>
            <a:r>
              <a:rPr lang="fr-FR" sz="1400" dirty="0"/>
              <a:t> to </a:t>
            </a:r>
            <a:r>
              <a:rPr lang="fr-FR" sz="1400" dirty="0" err="1"/>
              <a:t>create</a:t>
            </a:r>
            <a:r>
              <a:rPr lang="fr-FR" sz="1400" dirty="0"/>
              <a:t> new </a:t>
            </a:r>
            <a:r>
              <a:rPr lang="fr-FR" sz="1400" dirty="0" err="1"/>
              <a:t>features</a:t>
            </a:r>
            <a:endParaRPr lang="fr-FR" sz="1400" dirty="0"/>
          </a:p>
          <a:p>
            <a:pPr lvl="2"/>
            <a:r>
              <a:rPr lang="fr-FR" sz="1600" dirty="0" err="1"/>
              <a:t>Residual</a:t>
            </a:r>
            <a:r>
              <a:rPr lang="fr-FR" sz="1600" dirty="0"/>
              <a:t> </a:t>
            </a:r>
            <a:r>
              <a:rPr lang="fr-FR" sz="1600" dirty="0" err="1"/>
              <a:t>connection</a:t>
            </a:r>
            <a:r>
              <a:rPr lang="fr-FR" sz="1600" dirty="0"/>
              <a:t> from start to finish</a:t>
            </a:r>
          </a:p>
          <a:p>
            <a:pPr lvl="3"/>
            <a:r>
              <a:rPr lang="fr-FR" sz="1400" dirty="0" err="1"/>
              <a:t>Layers</a:t>
            </a:r>
            <a:r>
              <a:rPr lang="fr-FR" sz="1400" dirty="0"/>
              <a:t> </a:t>
            </a:r>
            <a:r>
              <a:rPr lang="fr-FR" sz="1400" dirty="0" err="1"/>
              <a:t>had</a:t>
            </a:r>
            <a:r>
              <a:rPr lang="fr-FR" sz="1400" dirty="0"/>
              <a:t> </a:t>
            </a:r>
            <a:r>
              <a:rPr lang="fr-FR" sz="1400" dirty="0" err="1"/>
              <a:t>two</a:t>
            </a:r>
            <a:r>
              <a:rPr lang="fr-FR" sz="1400" dirty="0"/>
              <a:t> </a:t>
            </a:r>
            <a:r>
              <a:rPr lang="fr-FR" sz="1400" dirty="0" err="1"/>
              <a:t>tasks</a:t>
            </a:r>
            <a:r>
              <a:rPr lang="fr-FR" sz="1400" dirty="0"/>
              <a:t> : </a:t>
            </a:r>
            <a:r>
              <a:rPr lang="fr-FR" sz="1400" dirty="0" err="1"/>
              <a:t>find</a:t>
            </a:r>
            <a:r>
              <a:rPr lang="fr-FR" sz="1400" dirty="0"/>
              <a:t> new </a:t>
            </a:r>
            <a:r>
              <a:rPr lang="fr-FR" sz="1400" dirty="0" err="1"/>
              <a:t>features</a:t>
            </a:r>
            <a:r>
              <a:rPr lang="fr-FR" sz="1400" dirty="0"/>
              <a:t> and carry </a:t>
            </a:r>
            <a:r>
              <a:rPr lang="fr-FR" sz="1400" dirty="0" err="1"/>
              <a:t>forward</a:t>
            </a:r>
            <a:r>
              <a:rPr lang="fr-FR" sz="1400" dirty="0"/>
              <a:t> </a:t>
            </a:r>
            <a:r>
              <a:rPr lang="fr-FR" sz="1400" dirty="0" err="1"/>
              <a:t>features</a:t>
            </a:r>
            <a:r>
              <a:rPr lang="fr-FR" sz="1400" dirty="0"/>
              <a:t> </a:t>
            </a:r>
            <a:r>
              <a:rPr lang="fr-FR" sz="1400" dirty="0" err="1"/>
              <a:t>already</a:t>
            </a:r>
            <a:r>
              <a:rPr lang="fr-FR" sz="1400" dirty="0"/>
              <a:t> </a:t>
            </a:r>
            <a:r>
              <a:rPr lang="fr-FR" sz="1400" dirty="0" err="1"/>
              <a:t>found</a:t>
            </a:r>
            <a:endParaRPr lang="fr-FR" sz="1400" dirty="0"/>
          </a:p>
          <a:p>
            <a:pPr lvl="3"/>
            <a:r>
              <a:rPr lang="fr-FR" sz="1400" dirty="0" err="1"/>
              <a:t>Now</a:t>
            </a:r>
            <a:r>
              <a:rPr lang="fr-FR" sz="1400" dirty="0"/>
              <a:t> all </a:t>
            </a:r>
            <a:r>
              <a:rPr lang="fr-FR" sz="1400" dirty="0" err="1"/>
              <a:t>our</a:t>
            </a:r>
            <a:r>
              <a:rPr lang="fr-FR" sz="1400" dirty="0"/>
              <a:t> </a:t>
            </a:r>
            <a:r>
              <a:rPr lang="fr-FR" sz="1400" dirty="0" err="1"/>
              <a:t>convs</a:t>
            </a:r>
            <a:r>
              <a:rPr lang="fr-FR" sz="1400" dirty="0"/>
              <a:t> are </a:t>
            </a:r>
            <a:r>
              <a:rPr lang="fr-FR" sz="1400" dirty="0" err="1"/>
              <a:t>working</a:t>
            </a:r>
            <a:r>
              <a:rPr lang="fr-FR" sz="1400" dirty="0"/>
              <a:t> on </a:t>
            </a:r>
            <a:r>
              <a:rPr lang="fr-FR" sz="1400" dirty="0" err="1"/>
              <a:t>feature</a:t>
            </a:r>
            <a:r>
              <a:rPr lang="fr-FR" sz="1400" dirty="0"/>
              <a:t> </a:t>
            </a:r>
            <a:r>
              <a:rPr lang="fr-FR" sz="1400" dirty="0" err="1"/>
              <a:t>creation</a:t>
            </a:r>
            <a:r>
              <a:rPr lang="fr-FR" sz="1400" dirty="0"/>
              <a:t> </a:t>
            </a:r>
            <a:r>
              <a:rPr lang="fr-FR" sz="1400" dirty="0" err="1"/>
              <a:t>instead</a:t>
            </a:r>
            <a:r>
              <a:rPr lang="fr-FR" sz="1400" dirty="0"/>
              <a:t> of </a:t>
            </a:r>
            <a:r>
              <a:rPr lang="fr-FR" sz="1400" dirty="0" err="1"/>
              <a:t>carrying</a:t>
            </a:r>
            <a:r>
              <a:rPr lang="fr-FR" sz="1400" dirty="0"/>
              <a:t> information </a:t>
            </a:r>
            <a:r>
              <a:rPr lang="fr-FR" sz="1400" dirty="0" err="1"/>
              <a:t>ahead</a:t>
            </a:r>
            <a:endParaRPr lang="fr-FR" sz="1400" dirty="0"/>
          </a:p>
          <a:p>
            <a:pPr lvl="2"/>
            <a:r>
              <a:rPr lang="fr-FR" sz="1600" dirty="0" err="1"/>
              <a:t>Overcomplete</a:t>
            </a:r>
            <a:r>
              <a:rPr lang="fr-FR" sz="1600" dirty="0"/>
              <a:t> auto-encoder</a:t>
            </a:r>
          </a:p>
          <a:p>
            <a:pPr lvl="3"/>
            <a:r>
              <a:rPr lang="fr-FR" sz="1400" dirty="0" err="1"/>
              <a:t>Reconstruct</a:t>
            </a:r>
            <a:r>
              <a:rPr lang="fr-FR" sz="1400" dirty="0"/>
              <a:t> the </a:t>
            </a:r>
            <a:r>
              <a:rPr lang="fr-FR" sz="1400" dirty="0" err="1"/>
              <a:t>raw</a:t>
            </a:r>
            <a:r>
              <a:rPr lang="fr-FR" sz="1400" dirty="0"/>
              <a:t> </a:t>
            </a:r>
            <a:r>
              <a:rPr lang="fr-FR" sz="1400" dirty="0" err="1"/>
              <a:t>features</a:t>
            </a:r>
            <a:r>
              <a:rPr lang="fr-FR" sz="1400" dirty="0"/>
              <a:t> </a:t>
            </a:r>
            <a:r>
              <a:rPr lang="fr-FR" sz="1400" dirty="0" err="1"/>
              <a:t>wich</a:t>
            </a:r>
            <a:r>
              <a:rPr lang="fr-FR" sz="1400" dirty="0"/>
              <a:t> </a:t>
            </a:r>
            <a:r>
              <a:rPr lang="fr-FR" sz="1400" dirty="0" err="1"/>
              <a:t>were</a:t>
            </a:r>
            <a:r>
              <a:rPr lang="fr-FR" sz="1400" dirty="0"/>
              <a:t> </a:t>
            </a:r>
            <a:r>
              <a:rPr lang="fr-FR" sz="1400" dirty="0" err="1"/>
              <a:t>aggregated</a:t>
            </a:r>
            <a:r>
              <a:rPr lang="fr-FR" sz="1400" dirty="0"/>
              <a:t> in the </a:t>
            </a:r>
            <a:r>
              <a:rPr lang="fr-FR" sz="1400" dirty="0" err="1"/>
              <a:t>previous</a:t>
            </a:r>
            <a:r>
              <a:rPr lang="fr-FR" sz="1400" dirty="0"/>
              <a:t> stage</a:t>
            </a:r>
          </a:p>
          <a:p>
            <a:pPr lvl="3"/>
            <a:r>
              <a:rPr lang="fr-FR" sz="1400" dirty="0"/>
              <a:t>Inputs to </a:t>
            </a:r>
            <a:r>
              <a:rPr lang="fr-FR" sz="1400" dirty="0" err="1"/>
              <a:t>MBConvs</a:t>
            </a:r>
            <a:r>
              <a:rPr lang="fr-FR" sz="1400" dirty="0"/>
              <a:t> are </a:t>
            </a:r>
            <a:r>
              <a:rPr lang="fr-FR" sz="1400" dirty="0" err="1"/>
              <a:t>compressed</a:t>
            </a:r>
            <a:r>
              <a:rPr lang="fr-FR" sz="1400" dirty="0"/>
              <a:t> </a:t>
            </a:r>
            <a:r>
              <a:rPr lang="fr-FR" sz="1400" dirty="0" err="1"/>
              <a:t>feature</a:t>
            </a:r>
            <a:r>
              <a:rPr lang="fr-FR" sz="1400" dirty="0"/>
              <a:t> sets</a:t>
            </a:r>
          </a:p>
          <a:p>
            <a:pPr lvl="3"/>
            <a:r>
              <a:rPr lang="fr-FR" sz="1400" dirty="0" err="1"/>
              <a:t>MBConvs</a:t>
            </a:r>
            <a:r>
              <a:rPr lang="fr-FR" sz="1400" dirty="0"/>
              <a:t> </a:t>
            </a:r>
            <a:r>
              <a:rPr lang="fr-FR" sz="1400" dirty="0" err="1"/>
              <a:t>projecting</a:t>
            </a:r>
            <a:r>
              <a:rPr lang="fr-FR" sz="1400" dirty="0"/>
              <a:t> </a:t>
            </a:r>
            <a:r>
              <a:rPr lang="fr-FR" sz="1400" dirty="0" err="1"/>
              <a:t>them</a:t>
            </a:r>
            <a:r>
              <a:rPr lang="fr-FR" sz="1400" dirty="0"/>
              <a:t> in a </a:t>
            </a:r>
            <a:r>
              <a:rPr lang="fr-FR" sz="1400" dirty="0" err="1"/>
              <a:t>higher</a:t>
            </a:r>
            <a:r>
              <a:rPr lang="fr-FR" sz="1400" dirty="0"/>
              <a:t> dimension </a:t>
            </a:r>
            <a:r>
              <a:rPr lang="fr-FR" sz="1400" dirty="0" err="1"/>
              <a:t>space</a:t>
            </a:r>
            <a:r>
              <a:rPr lang="fr-FR" sz="1400" dirty="0"/>
              <a:t> </a:t>
            </a:r>
            <a:r>
              <a:rPr lang="fr-FR" sz="1400" dirty="0" err="1"/>
              <a:t>before</a:t>
            </a:r>
            <a:r>
              <a:rPr lang="fr-FR" sz="1400" dirty="0"/>
              <a:t> </a:t>
            </a:r>
            <a:r>
              <a:rPr lang="fr-FR" sz="1400" dirty="0" err="1"/>
              <a:t>creating</a:t>
            </a:r>
            <a:r>
              <a:rPr lang="fr-FR" sz="1400" dirty="0"/>
              <a:t> new </a:t>
            </a:r>
            <a:r>
              <a:rPr lang="fr-FR" sz="1400" dirty="0" err="1"/>
              <a:t>features</a:t>
            </a:r>
            <a:endParaRPr lang="fr-FR" sz="1400" dirty="0"/>
          </a:p>
          <a:p>
            <a:pPr lvl="3"/>
            <a:endParaRPr lang="fr-FR" sz="1400" dirty="0"/>
          </a:p>
          <a:p>
            <a:pPr lvl="1"/>
            <a:endParaRPr lang="fr-FR" sz="2000" dirty="0"/>
          </a:p>
        </p:txBody>
      </p:sp>
      <p:pic>
        <p:nvPicPr>
          <p:cNvPr id="5" name="Image 4">
            <a:extLst>
              <a:ext uri="{FF2B5EF4-FFF2-40B4-BE49-F238E27FC236}">
                <a16:creationId xmlns:a16="http://schemas.microsoft.com/office/drawing/2014/main" id="{6A75340D-DFEA-48BD-9D6D-99FEFF732590}"/>
              </a:ext>
            </a:extLst>
          </p:cNvPr>
          <p:cNvPicPr>
            <a:picLocks noChangeAspect="1"/>
          </p:cNvPicPr>
          <p:nvPr/>
        </p:nvPicPr>
        <p:blipFill>
          <a:blip r:embed="rId2"/>
          <a:stretch>
            <a:fillRect/>
          </a:stretch>
        </p:blipFill>
        <p:spPr>
          <a:xfrm>
            <a:off x="429986" y="260445"/>
            <a:ext cx="5666014" cy="2396341"/>
          </a:xfrm>
          <a:prstGeom prst="rect">
            <a:avLst/>
          </a:prstGeom>
        </p:spPr>
      </p:pic>
      <p:pic>
        <p:nvPicPr>
          <p:cNvPr id="7" name="Image 6">
            <a:extLst>
              <a:ext uri="{FF2B5EF4-FFF2-40B4-BE49-F238E27FC236}">
                <a16:creationId xmlns:a16="http://schemas.microsoft.com/office/drawing/2014/main" id="{9C84A2F0-B1AD-4FA9-B00D-10C164D620AB}"/>
              </a:ext>
            </a:extLst>
          </p:cNvPr>
          <p:cNvPicPr>
            <a:picLocks noChangeAspect="1"/>
          </p:cNvPicPr>
          <p:nvPr/>
        </p:nvPicPr>
        <p:blipFill>
          <a:blip r:embed="rId3"/>
          <a:stretch>
            <a:fillRect/>
          </a:stretch>
        </p:blipFill>
        <p:spPr>
          <a:xfrm>
            <a:off x="6751866" y="260445"/>
            <a:ext cx="5145582" cy="2923626"/>
          </a:xfrm>
          <a:prstGeom prst="rect">
            <a:avLst/>
          </a:prstGeom>
        </p:spPr>
      </p:pic>
      <p:pic>
        <p:nvPicPr>
          <p:cNvPr id="9" name="Image 8">
            <a:extLst>
              <a:ext uri="{FF2B5EF4-FFF2-40B4-BE49-F238E27FC236}">
                <a16:creationId xmlns:a16="http://schemas.microsoft.com/office/drawing/2014/main" id="{3804C627-423E-4EA7-9F12-AB6ACDE707F7}"/>
              </a:ext>
            </a:extLst>
          </p:cNvPr>
          <p:cNvPicPr>
            <a:picLocks noChangeAspect="1"/>
          </p:cNvPicPr>
          <p:nvPr/>
        </p:nvPicPr>
        <p:blipFill>
          <a:blip r:embed="rId4"/>
          <a:stretch>
            <a:fillRect/>
          </a:stretch>
        </p:blipFill>
        <p:spPr>
          <a:xfrm>
            <a:off x="8082642" y="3523318"/>
            <a:ext cx="3814805" cy="2189620"/>
          </a:xfrm>
          <a:prstGeom prst="rect">
            <a:avLst/>
          </a:prstGeom>
        </p:spPr>
      </p:pic>
    </p:spTree>
    <p:extLst>
      <p:ext uri="{BB962C8B-B14F-4D97-AF65-F5344CB8AC3E}">
        <p14:creationId xmlns:p14="http://schemas.microsoft.com/office/powerpoint/2010/main" val="940048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D36C3D-79CA-4A77-B12F-BE4FF422019F}"/>
              </a:ext>
            </a:extLst>
          </p:cNvPr>
          <p:cNvSpPr>
            <a:spLocks noGrp="1"/>
          </p:cNvSpPr>
          <p:nvPr>
            <p:ph type="title"/>
          </p:nvPr>
        </p:nvSpPr>
        <p:spPr/>
        <p:txBody>
          <a:bodyPr/>
          <a:lstStyle/>
          <a:p>
            <a:pPr algn="l"/>
            <a:r>
              <a:rPr lang="fr-FR" b="1" i="0" dirty="0" err="1">
                <a:solidFill>
                  <a:srgbClr val="292929"/>
                </a:solidFill>
                <a:effectLst/>
                <a:latin typeface="sohne"/>
              </a:rPr>
              <a:t>Deformable</a:t>
            </a:r>
            <a:r>
              <a:rPr lang="fr-FR" b="1" i="0" dirty="0">
                <a:solidFill>
                  <a:srgbClr val="292929"/>
                </a:solidFill>
                <a:effectLst/>
                <a:latin typeface="sohne"/>
              </a:rPr>
              <a:t> </a:t>
            </a:r>
            <a:r>
              <a:rPr lang="fr-FR" b="1" i="0" dirty="0" err="1">
                <a:solidFill>
                  <a:srgbClr val="292929"/>
                </a:solidFill>
                <a:effectLst/>
                <a:latin typeface="sohne"/>
              </a:rPr>
              <a:t>Convolutional</a:t>
            </a:r>
            <a:r>
              <a:rPr lang="fr-FR" b="1" i="0" dirty="0">
                <a:solidFill>
                  <a:srgbClr val="292929"/>
                </a:solidFill>
                <a:effectLst/>
                <a:latin typeface="sohne"/>
              </a:rPr>
              <a:t> Networks</a:t>
            </a:r>
          </a:p>
        </p:txBody>
      </p:sp>
      <p:sp>
        <p:nvSpPr>
          <p:cNvPr id="3" name="Espace réservé du contenu 2">
            <a:extLst>
              <a:ext uri="{FF2B5EF4-FFF2-40B4-BE49-F238E27FC236}">
                <a16:creationId xmlns:a16="http://schemas.microsoft.com/office/drawing/2014/main" id="{056F5E99-69B0-4FC6-A9A9-76DA9F71D688}"/>
              </a:ext>
            </a:extLst>
          </p:cNvPr>
          <p:cNvSpPr>
            <a:spLocks noGrp="1"/>
          </p:cNvSpPr>
          <p:nvPr>
            <p:ph idx="1"/>
          </p:nvPr>
        </p:nvSpPr>
        <p:spPr/>
        <p:txBody>
          <a:bodyPr>
            <a:normAutofit/>
          </a:bodyPr>
          <a:lstStyle/>
          <a:p>
            <a:pPr marL="0" indent="0">
              <a:buNone/>
            </a:pPr>
            <a:r>
              <a:rPr lang="en-US" sz="1000" dirty="0">
                <a:hlinkClick r:id="rId2"/>
              </a:rPr>
              <a:t>Deformable Convolutional Networks | Papers With Code</a:t>
            </a:r>
            <a:endParaRPr lang="fr-FR" sz="1200" dirty="0">
              <a:hlinkClick r:id="rId3"/>
            </a:endParaRPr>
          </a:p>
          <a:p>
            <a:pPr marL="0" indent="0">
              <a:buNone/>
            </a:pPr>
            <a:r>
              <a:rPr lang="fr-FR" sz="1200" dirty="0" err="1">
                <a:hlinkClick r:id="rId3"/>
              </a:rPr>
              <a:t>Review</a:t>
            </a:r>
            <a:r>
              <a:rPr lang="fr-FR" sz="1200" dirty="0">
                <a:hlinkClick r:id="rId3"/>
              </a:rPr>
              <a:t>: DCN / DCNv1 — </a:t>
            </a:r>
            <a:r>
              <a:rPr lang="fr-FR" sz="1200" dirty="0" err="1">
                <a:hlinkClick r:id="rId3"/>
              </a:rPr>
              <a:t>Deformable</a:t>
            </a:r>
            <a:r>
              <a:rPr lang="fr-FR" sz="1200" dirty="0">
                <a:hlinkClick r:id="rId3"/>
              </a:rPr>
              <a:t> </a:t>
            </a:r>
            <a:r>
              <a:rPr lang="fr-FR" sz="1200" dirty="0" err="1">
                <a:hlinkClick r:id="rId3"/>
              </a:rPr>
              <a:t>Convolutional</a:t>
            </a:r>
            <a:r>
              <a:rPr lang="fr-FR" sz="1200" dirty="0">
                <a:hlinkClick r:id="rId3"/>
              </a:rPr>
              <a:t> Networks, 2nd Runner Up in 2017 COCO </a:t>
            </a:r>
            <a:r>
              <a:rPr lang="fr-FR" sz="1200" dirty="0" err="1">
                <a:hlinkClick r:id="rId3"/>
              </a:rPr>
              <a:t>Detection</a:t>
            </a:r>
            <a:r>
              <a:rPr lang="fr-FR" sz="1200" dirty="0">
                <a:hlinkClick r:id="rId3"/>
              </a:rPr>
              <a:t> (Object </a:t>
            </a:r>
            <a:r>
              <a:rPr lang="fr-FR" sz="1200" dirty="0" err="1">
                <a:hlinkClick r:id="rId3"/>
              </a:rPr>
              <a:t>Detection</a:t>
            </a:r>
            <a:r>
              <a:rPr lang="fr-FR" sz="1200" dirty="0">
                <a:hlinkClick r:id="rId3"/>
              </a:rPr>
              <a:t>) | by </a:t>
            </a:r>
            <a:r>
              <a:rPr lang="fr-FR" sz="1200" dirty="0" err="1">
                <a:hlinkClick r:id="rId3"/>
              </a:rPr>
              <a:t>Sik</a:t>
            </a:r>
            <a:r>
              <a:rPr lang="fr-FR" sz="1200" dirty="0">
                <a:hlinkClick r:id="rId3"/>
              </a:rPr>
              <a:t>-Ho Tsang | </a:t>
            </a:r>
            <a:r>
              <a:rPr lang="fr-FR" sz="1200" dirty="0" err="1">
                <a:hlinkClick r:id="rId3"/>
              </a:rPr>
              <a:t>Towards</a:t>
            </a:r>
            <a:r>
              <a:rPr lang="fr-FR" sz="1200" dirty="0">
                <a:hlinkClick r:id="rId3"/>
              </a:rPr>
              <a:t> Data Science</a:t>
            </a:r>
            <a:endParaRPr lang="fr-FR" sz="1200" dirty="0"/>
          </a:p>
        </p:txBody>
      </p:sp>
      <p:pic>
        <p:nvPicPr>
          <p:cNvPr id="5" name="Image 4">
            <a:extLst>
              <a:ext uri="{FF2B5EF4-FFF2-40B4-BE49-F238E27FC236}">
                <a16:creationId xmlns:a16="http://schemas.microsoft.com/office/drawing/2014/main" id="{DE09CF4B-5E83-4C3C-A732-722271361731}"/>
              </a:ext>
            </a:extLst>
          </p:cNvPr>
          <p:cNvPicPr>
            <a:picLocks noChangeAspect="1"/>
          </p:cNvPicPr>
          <p:nvPr/>
        </p:nvPicPr>
        <p:blipFill>
          <a:blip r:embed="rId4"/>
          <a:stretch>
            <a:fillRect/>
          </a:stretch>
        </p:blipFill>
        <p:spPr>
          <a:xfrm>
            <a:off x="838200" y="2402170"/>
            <a:ext cx="6178900" cy="2239060"/>
          </a:xfrm>
          <a:prstGeom prst="rect">
            <a:avLst/>
          </a:prstGeom>
        </p:spPr>
      </p:pic>
      <p:pic>
        <p:nvPicPr>
          <p:cNvPr id="9" name="Image 8">
            <a:extLst>
              <a:ext uri="{FF2B5EF4-FFF2-40B4-BE49-F238E27FC236}">
                <a16:creationId xmlns:a16="http://schemas.microsoft.com/office/drawing/2014/main" id="{100BB8BD-243F-4B47-AB15-4D51113289ED}"/>
              </a:ext>
            </a:extLst>
          </p:cNvPr>
          <p:cNvPicPr>
            <a:picLocks noChangeAspect="1"/>
          </p:cNvPicPr>
          <p:nvPr/>
        </p:nvPicPr>
        <p:blipFill>
          <a:blip r:embed="rId5"/>
          <a:stretch>
            <a:fillRect/>
          </a:stretch>
        </p:blipFill>
        <p:spPr>
          <a:xfrm>
            <a:off x="3927650" y="4695657"/>
            <a:ext cx="3272862" cy="1914868"/>
          </a:xfrm>
          <a:prstGeom prst="rect">
            <a:avLst/>
          </a:prstGeom>
        </p:spPr>
      </p:pic>
      <p:pic>
        <p:nvPicPr>
          <p:cNvPr id="11" name="Image 10">
            <a:extLst>
              <a:ext uri="{FF2B5EF4-FFF2-40B4-BE49-F238E27FC236}">
                <a16:creationId xmlns:a16="http://schemas.microsoft.com/office/drawing/2014/main" id="{BE9A29A8-CA4E-4398-BF3B-32DE536782A6}"/>
              </a:ext>
            </a:extLst>
          </p:cNvPr>
          <p:cNvPicPr>
            <a:picLocks noChangeAspect="1"/>
          </p:cNvPicPr>
          <p:nvPr/>
        </p:nvPicPr>
        <p:blipFill>
          <a:blip r:embed="rId6"/>
          <a:stretch>
            <a:fillRect/>
          </a:stretch>
        </p:blipFill>
        <p:spPr>
          <a:xfrm>
            <a:off x="7559470" y="2629386"/>
            <a:ext cx="3347361" cy="3774793"/>
          </a:xfrm>
          <a:prstGeom prst="rect">
            <a:avLst/>
          </a:prstGeom>
        </p:spPr>
      </p:pic>
    </p:spTree>
    <p:extLst>
      <p:ext uri="{BB962C8B-B14F-4D97-AF65-F5344CB8AC3E}">
        <p14:creationId xmlns:p14="http://schemas.microsoft.com/office/powerpoint/2010/main" val="756850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B3238-A1FF-4D8E-9689-ACF060DC00CC}"/>
              </a:ext>
            </a:extLst>
          </p:cNvPr>
          <p:cNvSpPr>
            <a:spLocks noGrp="1"/>
          </p:cNvSpPr>
          <p:nvPr>
            <p:ph type="title"/>
          </p:nvPr>
        </p:nvSpPr>
        <p:spPr/>
        <p:txBody>
          <a:bodyPr/>
          <a:lstStyle/>
          <a:p>
            <a:r>
              <a:rPr lang="fr-FR" dirty="0"/>
              <a:t>Cross-Stage Partial Networks</a:t>
            </a:r>
            <a:br>
              <a:rPr lang="fr-FR" dirty="0"/>
            </a:br>
            <a:endParaRPr lang="fr-FR" dirty="0"/>
          </a:p>
        </p:txBody>
      </p:sp>
      <p:sp>
        <p:nvSpPr>
          <p:cNvPr id="3" name="Espace réservé du contenu 2">
            <a:extLst>
              <a:ext uri="{FF2B5EF4-FFF2-40B4-BE49-F238E27FC236}">
                <a16:creationId xmlns:a16="http://schemas.microsoft.com/office/drawing/2014/main" id="{14652A5F-216A-4926-BEBB-9C9DC44BC9DB}"/>
              </a:ext>
            </a:extLst>
          </p:cNvPr>
          <p:cNvSpPr>
            <a:spLocks noGrp="1"/>
          </p:cNvSpPr>
          <p:nvPr>
            <p:ph idx="1"/>
          </p:nvPr>
        </p:nvSpPr>
        <p:spPr/>
        <p:txBody>
          <a:bodyPr/>
          <a:lstStyle/>
          <a:p>
            <a:pPr marL="0" indent="0">
              <a:buNone/>
            </a:pPr>
            <a:r>
              <a:rPr lang="en-US" sz="2000" dirty="0" err="1">
                <a:hlinkClick r:id="rId2"/>
              </a:rPr>
              <a:t>CSPNet</a:t>
            </a:r>
            <a:r>
              <a:rPr lang="en-US" sz="2000" dirty="0">
                <a:hlinkClick r:id="rId2"/>
              </a:rPr>
              <a:t>: A New Backbone that can Enhance Learning Capability of CNN | Papers With Code </a:t>
            </a:r>
            <a:endParaRPr lang="en-US" sz="2000" dirty="0"/>
          </a:p>
          <a:p>
            <a:pPr marL="0" indent="0">
              <a:buNone/>
            </a:pPr>
            <a:endParaRPr lang="fr-FR" dirty="0"/>
          </a:p>
        </p:txBody>
      </p:sp>
      <p:pic>
        <p:nvPicPr>
          <p:cNvPr id="5" name="Image 4">
            <a:extLst>
              <a:ext uri="{FF2B5EF4-FFF2-40B4-BE49-F238E27FC236}">
                <a16:creationId xmlns:a16="http://schemas.microsoft.com/office/drawing/2014/main" id="{4C12A9ED-2680-422E-A699-CD75C089A9E6}"/>
              </a:ext>
            </a:extLst>
          </p:cNvPr>
          <p:cNvPicPr>
            <a:picLocks noChangeAspect="1"/>
          </p:cNvPicPr>
          <p:nvPr/>
        </p:nvPicPr>
        <p:blipFill>
          <a:blip r:embed="rId3"/>
          <a:stretch>
            <a:fillRect/>
          </a:stretch>
        </p:blipFill>
        <p:spPr>
          <a:xfrm>
            <a:off x="1367406" y="2250964"/>
            <a:ext cx="8456103" cy="2356071"/>
          </a:xfrm>
          <a:prstGeom prst="rect">
            <a:avLst/>
          </a:prstGeom>
        </p:spPr>
      </p:pic>
      <p:pic>
        <p:nvPicPr>
          <p:cNvPr id="7" name="Image 6">
            <a:extLst>
              <a:ext uri="{FF2B5EF4-FFF2-40B4-BE49-F238E27FC236}">
                <a16:creationId xmlns:a16="http://schemas.microsoft.com/office/drawing/2014/main" id="{574494F2-62CF-4474-8A1D-CE95F83178DF}"/>
              </a:ext>
            </a:extLst>
          </p:cNvPr>
          <p:cNvPicPr>
            <a:picLocks noChangeAspect="1"/>
          </p:cNvPicPr>
          <p:nvPr/>
        </p:nvPicPr>
        <p:blipFill>
          <a:blip r:embed="rId4"/>
          <a:stretch>
            <a:fillRect/>
          </a:stretch>
        </p:blipFill>
        <p:spPr>
          <a:xfrm>
            <a:off x="1367406" y="4788010"/>
            <a:ext cx="2610574" cy="1704865"/>
          </a:xfrm>
          <a:prstGeom prst="rect">
            <a:avLst/>
          </a:prstGeom>
        </p:spPr>
      </p:pic>
      <p:pic>
        <p:nvPicPr>
          <p:cNvPr id="9" name="Image 8">
            <a:extLst>
              <a:ext uri="{FF2B5EF4-FFF2-40B4-BE49-F238E27FC236}">
                <a16:creationId xmlns:a16="http://schemas.microsoft.com/office/drawing/2014/main" id="{5CCE549C-08C4-43DB-BBFD-449A4C3A8299}"/>
              </a:ext>
            </a:extLst>
          </p:cNvPr>
          <p:cNvPicPr>
            <a:picLocks noChangeAspect="1"/>
          </p:cNvPicPr>
          <p:nvPr/>
        </p:nvPicPr>
        <p:blipFill>
          <a:blip r:embed="rId5"/>
          <a:stretch>
            <a:fillRect/>
          </a:stretch>
        </p:blipFill>
        <p:spPr>
          <a:xfrm>
            <a:off x="5363101" y="4715268"/>
            <a:ext cx="3149453" cy="2079666"/>
          </a:xfrm>
          <a:prstGeom prst="rect">
            <a:avLst/>
          </a:prstGeom>
        </p:spPr>
      </p:pic>
      <p:pic>
        <p:nvPicPr>
          <p:cNvPr id="11" name="Image 10">
            <a:extLst>
              <a:ext uri="{FF2B5EF4-FFF2-40B4-BE49-F238E27FC236}">
                <a16:creationId xmlns:a16="http://schemas.microsoft.com/office/drawing/2014/main" id="{BCFA77F5-CA64-403C-AA6E-49C09D1AF93E}"/>
              </a:ext>
            </a:extLst>
          </p:cNvPr>
          <p:cNvPicPr>
            <a:picLocks noChangeAspect="1"/>
          </p:cNvPicPr>
          <p:nvPr/>
        </p:nvPicPr>
        <p:blipFill>
          <a:blip r:embed="rId6"/>
          <a:stretch>
            <a:fillRect/>
          </a:stretch>
        </p:blipFill>
        <p:spPr>
          <a:xfrm>
            <a:off x="8512554" y="4715268"/>
            <a:ext cx="1914069" cy="1887034"/>
          </a:xfrm>
          <a:prstGeom prst="rect">
            <a:avLst/>
          </a:prstGeom>
        </p:spPr>
      </p:pic>
    </p:spTree>
    <p:extLst>
      <p:ext uri="{BB962C8B-B14F-4D97-AF65-F5344CB8AC3E}">
        <p14:creationId xmlns:p14="http://schemas.microsoft.com/office/powerpoint/2010/main" val="883074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CAA68DB-8278-4604-8828-100ECCF68116}"/>
              </a:ext>
            </a:extLst>
          </p:cNvPr>
          <p:cNvPicPr>
            <a:picLocks noChangeAspect="1"/>
          </p:cNvPicPr>
          <p:nvPr/>
        </p:nvPicPr>
        <p:blipFill>
          <a:blip r:embed="rId2"/>
          <a:stretch>
            <a:fillRect/>
          </a:stretch>
        </p:blipFill>
        <p:spPr>
          <a:xfrm>
            <a:off x="557893" y="287111"/>
            <a:ext cx="5009088" cy="2896961"/>
          </a:xfrm>
          <a:prstGeom prst="rect">
            <a:avLst/>
          </a:prstGeom>
        </p:spPr>
      </p:pic>
      <p:pic>
        <p:nvPicPr>
          <p:cNvPr id="7" name="Image 6">
            <a:extLst>
              <a:ext uri="{FF2B5EF4-FFF2-40B4-BE49-F238E27FC236}">
                <a16:creationId xmlns:a16="http://schemas.microsoft.com/office/drawing/2014/main" id="{76297EB5-F52A-43A0-926C-16905A07BBDB}"/>
              </a:ext>
            </a:extLst>
          </p:cNvPr>
          <p:cNvPicPr>
            <a:picLocks noChangeAspect="1"/>
          </p:cNvPicPr>
          <p:nvPr/>
        </p:nvPicPr>
        <p:blipFill>
          <a:blip r:embed="rId3"/>
          <a:stretch>
            <a:fillRect/>
          </a:stretch>
        </p:blipFill>
        <p:spPr>
          <a:xfrm>
            <a:off x="6607568" y="201386"/>
            <a:ext cx="4753656" cy="2982686"/>
          </a:xfrm>
          <a:prstGeom prst="rect">
            <a:avLst/>
          </a:prstGeom>
        </p:spPr>
      </p:pic>
      <p:pic>
        <p:nvPicPr>
          <p:cNvPr id="9" name="Image 8">
            <a:extLst>
              <a:ext uri="{FF2B5EF4-FFF2-40B4-BE49-F238E27FC236}">
                <a16:creationId xmlns:a16="http://schemas.microsoft.com/office/drawing/2014/main" id="{9D835447-BB27-42B3-B3FE-D68C35B9A4E0}"/>
              </a:ext>
            </a:extLst>
          </p:cNvPr>
          <p:cNvPicPr>
            <a:picLocks noChangeAspect="1"/>
          </p:cNvPicPr>
          <p:nvPr/>
        </p:nvPicPr>
        <p:blipFill>
          <a:blip r:embed="rId4"/>
          <a:stretch>
            <a:fillRect/>
          </a:stretch>
        </p:blipFill>
        <p:spPr>
          <a:xfrm>
            <a:off x="557893" y="3575175"/>
            <a:ext cx="5538107" cy="2816101"/>
          </a:xfrm>
          <a:prstGeom prst="rect">
            <a:avLst/>
          </a:prstGeom>
        </p:spPr>
      </p:pic>
      <p:pic>
        <p:nvPicPr>
          <p:cNvPr id="11" name="Image 10">
            <a:extLst>
              <a:ext uri="{FF2B5EF4-FFF2-40B4-BE49-F238E27FC236}">
                <a16:creationId xmlns:a16="http://schemas.microsoft.com/office/drawing/2014/main" id="{7706694B-2A2F-45F6-96A0-176775E6736E}"/>
              </a:ext>
            </a:extLst>
          </p:cNvPr>
          <p:cNvPicPr>
            <a:picLocks noChangeAspect="1"/>
          </p:cNvPicPr>
          <p:nvPr/>
        </p:nvPicPr>
        <p:blipFill>
          <a:blip r:embed="rId5"/>
          <a:stretch>
            <a:fillRect/>
          </a:stretch>
        </p:blipFill>
        <p:spPr>
          <a:xfrm>
            <a:off x="6607568" y="3575175"/>
            <a:ext cx="4771109" cy="2982686"/>
          </a:xfrm>
          <a:prstGeom prst="rect">
            <a:avLst/>
          </a:prstGeom>
        </p:spPr>
      </p:pic>
    </p:spTree>
    <p:extLst>
      <p:ext uri="{BB962C8B-B14F-4D97-AF65-F5344CB8AC3E}">
        <p14:creationId xmlns:p14="http://schemas.microsoft.com/office/powerpoint/2010/main" val="143071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4930FF4-E691-451C-B0B3-D0B2B62D1125}"/>
              </a:ext>
            </a:extLst>
          </p:cNvPr>
          <p:cNvPicPr>
            <a:picLocks noChangeAspect="1"/>
          </p:cNvPicPr>
          <p:nvPr/>
        </p:nvPicPr>
        <p:blipFill>
          <a:blip r:embed="rId2"/>
          <a:stretch>
            <a:fillRect/>
          </a:stretch>
        </p:blipFill>
        <p:spPr>
          <a:xfrm>
            <a:off x="556432" y="641576"/>
            <a:ext cx="5180340" cy="2787424"/>
          </a:xfrm>
          <a:prstGeom prst="rect">
            <a:avLst/>
          </a:prstGeom>
        </p:spPr>
      </p:pic>
      <p:sp>
        <p:nvSpPr>
          <p:cNvPr id="6" name="ZoneTexte 5">
            <a:extLst>
              <a:ext uri="{FF2B5EF4-FFF2-40B4-BE49-F238E27FC236}">
                <a16:creationId xmlns:a16="http://schemas.microsoft.com/office/drawing/2014/main" id="{32BC7E45-3308-40F5-9774-F3ACA67129D7}"/>
              </a:ext>
            </a:extLst>
          </p:cNvPr>
          <p:cNvSpPr txBox="1"/>
          <p:nvPr/>
        </p:nvSpPr>
        <p:spPr>
          <a:xfrm>
            <a:off x="313621" y="272244"/>
            <a:ext cx="5423151" cy="369332"/>
          </a:xfrm>
          <a:prstGeom prst="rect">
            <a:avLst/>
          </a:prstGeom>
          <a:noFill/>
        </p:spPr>
        <p:txBody>
          <a:bodyPr wrap="none" rtlCol="0">
            <a:spAutoFit/>
          </a:bodyPr>
          <a:lstStyle/>
          <a:p>
            <a:r>
              <a:rPr lang="fr-FR" dirty="0"/>
              <a:t>For DETECTION and SEGMENTATION : 1 </a:t>
            </a:r>
            <a:r>
              <a:rPr lang="fr-FR" dirty="0" err="1"/>
              <a:t>sample</a:t>
            </a:r>
            <a:r>
              <a:rPr lang="fr-FR" dirty="0"/>
              <a:t> per GPU</a:t>
            </a:r>
          </a:p>
        </p:txBody>
      </p:sp>
      <p:pic>
        <p:nvPicPr>
          <p:cNvPr id="8" name="Image 7">
            <a:extLst>
              <a:ext uri="{FF2B5EF4-FFF2-40B4-BE49-F238E27FC236}">
                <a16:creationId xmlns:a16="http://schemas.microsoft.com/office/drawing/2014/main" id="{27CEED64-5FB7-44FF-B6B8-6543BBF721BF}"/>
              </a:ext>
            </a:extLst>
          </p:cNvPr>
          <p:cNvPicPr>
            <a:picLocks noChangeAspect="1"/>
          </p:cNvPicPr>
          <p:nvPr/>
        </p:nvPicPr>
        <p:blipFill>
          <a:blip r:embed="rId3"/>
          <a:stretch>
            <a:fillRect/>
          </a:stretch>
        </p:blipFill>
        <p:spPr>
          <a:xfrm>
            <a:off x="6096000" y="641576"/>
            <a:ext cx="5861681" cy="2787424"/>
          </a:xfrm>
          <a:prstGeom prst="rect">
            <a:avLst/>
          </a:prstGeom>
        </p:spPr>
      </p:pic>
      <p:pic>
        <p:nvPicPr>
          <p:cNvPr id="10" name="Image 9">
            <a:extLst>
              <a:ext uri="{FF2B5EF4-FFF2-40B4-BE49-F238E27FC236}">
                <a16:creationId xmlns:a16="http://schemas.microsoft.com/office/drawing/2014/main" id="{826A50B6-0176-4C78-A090-203AE6093D51}"/>
              </a:ext>
            </a:extLst>
          </p:cNvPr>
          <p:cNvPicPr>
            <a:picLocks noChangeAspect="1"/>
          </p:cNvPicPr>
          <p:nvPr/>
        </p:nvPicPr>
        <p:blipFill>
          <a:blip r:embed="rId4"/>
          <a:stretch>
            <a:fillRect/>
          </a:stretch>
        </p:blipFill>
        <p:spPr>
          <a:xfrm>
            <a:off x="556432" y="3798332"/>
            <a:ext cx="5468362" cy="2787424"/>
          </a:xfrm>
          <a:prstGeom prst="rect">
            <a:avLst/>
          </a:prstGeom>
        </p:spPr>
      </p:pic>
      <p:pic>
        <p:nvPicPr>
          <p:cNvPr id="12" name="Image 11">
            <a:extLst>
              <a:ext uri="{FF2B5EF4-FFF2-40B4-BE49-F238E27FC236}">
                <a16:creationId xmlns:a16="http://schemas.microsoft.com/office/drawing/2014/main" id="{F3930E21-A9D8-492E-A770-D79058D687AC}"/>
              </a:ext>
            </a:extLst>
          </p:cNvPr>
          <p:cNvPicPr>
            <a:picLocks noChangeAspect="1"/>
          </p:cNvPicPr>
          <p:nvPr/>
        </p:nvPicPr>
        <p:blipFill>
          <a:blip r:embed="rId5"/>
          <a:stretch>
            <a:fillRect/>
          </a:stretch>
        </p:blipFill>
        <p:spPr>
          <a:xfrm>
            <a:off x="6310905" y="3588204"/>
            <a:ext cx="5324663" cy="3139167"/>
          </a:xfrm>
          <a:prstGeom prst="rect">
            <a:avLst/>
          </a:prstGeom>
        </p:spPr>
      </p:pic>
    </p:spTree>
    <p:extLst>
      <p:ext uri="{BB962C8B-B14F-4D97-AF65-F5344CB8AC3E}">
        <p14:creationId xmlns:p14="http://schemas.microsoft.com/office/powerpoint/2010/main" val="48828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B5D4131-9232-44EA-B578-92560B3E20F8}"/>
              </a:ext>
            </a:extLst>
          </p:cNvPr>
          <p:cNvSpPr>
            <a:spLocks noGrp="1"/>
          </p:cNvSpPr>
          <p:nvPr>
            <p:ph idx="1"/>
          </p:nvPr>
        </p:nvSpPr>
        <p:spPr>
          <a:xfrm>
            <a:off x="838200" y="114300"/>
            <a:ext cx="10515600" cy="6629400"/>
          </a:xfrm>
        </p:spPr>
        <p:txBody>
          <a:bodyPr>
            <a:normAutofit fontScale="70000" lnSpcReduction="20000"/>
          </a:bodyPr>
          <a:lstStyle/>
          <a:p>
            <a:r>
              <a:rPr lang="en-US" dirty="0"/>
              <a:t>ATSS: </a:t>
            </a:r>
            <a:r>
              <a:rPr lang="en-US" dirty="0">
                <a:hlinkClick r:id="rId2"/>
              </a:rPr>
              <a:t>Bridging the Gap Between Anchor-based and Anchor-free Detection via Adaptive Training Sample Selection | Papers With Code</a:t>
            </a:r>
            <a:endParaRPr lang="en-US" dirty="0"/>
          </a:p>
          <a:p>
            <a:endParaRPr lang="en-US" dirty="0"/>
          </a:p>
          <a:p>
            <a:r>
              <a:rPr lang="en-US" dirty="0"/>
              <a:t>Today’s popular one-stage object detectors mainly have two kinds:</a:t>
            </a:r>
          </a:p>
          <a:p>
            <a:pPr lvl="1"/>
            <a:r>
              <a:rPr lang="en-US" dirty="0"/>
              <a:t>anchor-based </a:t>
            </a:r>
          </a:p>
          <a:p>
            <a:pPr lvl="2"/>
            <a:r>
              <a:rPr lang="fr-FR" dirty="0"/>
              <a:t>YOLOv3: An </a:t>
            </a:r>
            <a:r>
              <a:rPr lang="fr-FR" dirty="0" err="1"/>
              <a:t>incremental</a:t>
            </a:r>
            <a:r>
              <a:rPr lang="fr-FR" dirty="0"/>
              <a:t> </a:t>
            </a:r>
            <a:r>
              <a:rPr lang="fr-FR" dirty="0" err="1"/>
              <a:t>improvement</a:t>
            </a:r>
            <a:r>
              <a:rPr lang="fr-FR" dirty="0"/>
              <a:t> </a:t>
            </a:r>
          </a:p>
          <a:p>
            <a:pPr lvl="2"/>
            <a:r>
              <a:rPr lang="en-US" dirty="0" err="1"/>
              <a:t>RetinaNet</a:t>
            </a:r>
            <a:r>
              <a:rPr lang="en-US" dirty="0"/>
              <a:t>: Focal loss for dense object detection </a:t>
            </a:r>
          </a:p>
          <a:p>
            <a:pPr marL="914400" lvl="2" indent="0">
              <a:buNone/>
            </a:pPr>
            <a:r>
              <a:rPr lang="en-US" dirty="0"/>
              <a:t>At present, the more accurate real-time </a:t>
            </a:r>
            <a:r>
              <a:rPr lang="en-US" dirty="0" err="1"/>
              <a:t>onestage</a:t>
            </a:r>
            <a:r>
              <a:rPr lang="en-US" dirty="0"/>
              <a:t> object detectors are anchor-based</a:t>
            </a:r>
          </a:p>
          <a:p>
            <a:pPr lvl="2"/>
            <a:r>
              <a:rPr lang="en-US" dirty="0" err="1"/>
              <a:t>EfficientDet</a:t>
            </a:r>
            <a:r>
              <a:rPr lang="en-US" dirty="0"/>
              <a:t> :</a:t>
            </a:r>
            <a:r>
              <a:rPr lang="fr-FR" dirty="0"/>
              <a:t> Scalable and efficient </a:t>
            </a:r>
            <a:r>
              <a:rPr lang="fr-FR" dirty="0" err="1"/>
              <a:t>object</a:t>
            </a:r>
            <a:r>
              <a:rPr lang="fr-FR" dirty="0"/>
              <a:t> </a:t>
            </a:r>
            <a:r>
              <a:rPr lang="fr-FR" dirty="0" err="1"/>
              <a:t>detection</a:t>
            </a:r>
            <a:endParaRPr lang="en-US" dirty="0"/>
          </a:p>
          <a:p>
            <a:pPr lvl="2"/>
            <a:r>
              <a:rPr lang="en-US" dirty="0"/>
              <a:t>YOLOv4: Optimal speed and accuracy of object detection </a:t>
            </a:r>
          </a:p>
          <a:p>
            <a:pPr lvl="2"/>
            <a:r>
              <a:rPr lang="en-US" dirty="0"/>
              <a:t>PP-YOLO: An effective and efficient implementation of object detector </a:t>
            </a:r>
          </a:p>
          <a:p>
            <a:pPr lvl="1"/>
            <a:r>
              <a:rPr lang="en-US" dirty="0"/>
              <a:t>anchor-free </a:t>
            </a:r>
          </a:p>
          <a:p>
            <a:pPr lvl="2"/>
            <a:r>
              <a:rPr lang="en-US" dirty="0" err="1"/>
              <a:t>CenterNet</a:t>
            </a:r>
            <a:r>
              <a:rPr lang="en-US" dirty="0"/>
              <a:t>: </a:t>
            </a:r>
            <a:r>
              <a:rPr lang="en-US" dirty="0" err="1"/>
              <a:t>Keypoint</a:t>
            </a:r>
            <a:r>
              <a:rPr lang="en-US" dirty="0"/>
              <a:t> triplets for object detection </a:t>
            </a:r>
          </a:p>
          <a:p>
            <a:pPr lvl="2"/>
            <a:r>
              <a:rPr lang="en-US" dirty="0" err="1"/>
              <a:t>CornerNet</a:t>
            </a:r>
            <a:r>
              <a:rPr lang="en-US" dirty="0"/>
              <a:t>: Detecting objects as paired </a:t>
            </a:r>
            <a:r>
              <a:rPr lang="en-US" dirty="0" err="1"/>
              <a:t>keypoints</a:t>
            </a:r>
            <a:r>
              <a:rPr lang="en-US" dirty="0"/>
              <a:t> </a:t>
            </a:r>
          </a:p>
          <a:p>
            <a:pPr lvl="2"/>
            <a:r>
              <a:rPr lang="fr-FR" dirty="0" err="1"/>
              <a:t>CornerNet</a:t>
            </a:r>
            <a:r>
              <a:rPr lang="fr-FR" dirty="0"/>
              <a:t>-Lite: Efficient </a:t>
            </a:r>
            <a:r>
              <a:rPr lang="fr-FR" dirty="0" err="1"/>
              <a:t>keypoint</a:t>
            </a:r>
            <a:r>
              <a:rPr lang="fr-FR" dirty="0"/>
              <a:t> </a:t>
            </a:r>
            <a:r>
              <a:rPr lang="fr-FR" dirty="0" err="1"/>
              <a:t>based</a:t>
            </a:r>
            <a:r>
              <a:rPr lang="fr-FR" dirty="0"/>
              <a:t> </a:t>
            </a:r>
            <a:r>
              <a:rPr lang="fr-FR" dirty="0" err="1"/>
              <a:t>object</a:t>
            </a:r>
            <a:r>
              <a:rPr lang="fr-FR" dirty="0"/>
              <a:t> </a:t>
            </a:r>
            <a:r>
              <a:rPr lang="fr-FR" dirty="0" err="1"/>
              <a:t>detection</a:t>
            </a:r>
            <a:r>
              <a:rPr lang="fr-FR" dirty="0"/>
              <a:t> </a:t>
            </a:r>
          </a:p>
          <a:p>
            <a:pPr lvl="2"/>
            <a:r>
              <a:rPr lang="en-US" dirty="0"/>
              <a:t>FCOS: Fully convolutional one-stage object detection</a:t>
            </a:r>
          </a:p>
          <a:p>
            <a:pPr lvl="2"/>
            <a:r>
              <a:rPr lang="en-US" dirty="0"/>
              <a:t>Among all anchor-free approaches, </a:t>
            </a:r>
            <a:r>
              <a:rPr lang="en-US" dirty="0" err="1"/>
              <a:t>CenterNet</a:t>
            </a:r>
            <a:r>
              <a:rPr lang="en-US" dirty="0"/>
              <a:t> [Objects as points. In </a:t>
            </a:r>
            <a:r>
              <a:rPr lang="en-US" dirty="0" err="1"/>
              <a:t>arXiv</a:t>
            </a:r>
            <a:r>
              <a:rPr lang="en-US" dirty="0"/>
              <a:t> preprint arXiv:1904.07850] is very popular because it does not require complicated post-processing, such as Non-Maximum Suppression (NMS). </a:t>
            </a:r>
          </a:p>
          <a:p>
            <a:pPr lvl="2"/>
            <a:endParaRPr lang="en-US" dirty="0"/>
          </a:p>
          <a:p>
            <a:r>
              <a:rPr lang="en-US" dirty="0"/>
              <a:t>Anchor-free detectors directly find objects without preset anchors in two different ways. </a:t>
            </a:r>
          </a:p>
          <a:p>
            <a:pPr lvl="1"/>
            <a:r>
              <a:rPr lang="en-US" dirty="0"/>
              <a:t>One way is to first locate several pre-defined or self-learned </a:t>
            </a:r>
            <a:r>
              <a:rPr lang="en-US" dirty="0" err="1"/>
              <a:t>keypoints</a:t>
            </a:r>
            <a:r>
              <a:rPr lang="en-US" dirty="0"/>
              <a:t> and then bound the spatial extent of objects. We call this type of anchor-free detectors as </a:t>
            </a:r>
            <a:r>
              <a:rPr lang="en-US" dirty="0" err="1"/>
              <a:t>keypoint</a:t>
            </a:r>
            <a:r>
              <a:rPr lang="en-US" dirty="0"/>
              <a:t>-based methods </a:t>
            </a:r>
          </a:p>
          <a:p>
            <a:pPr lvl="2"/>
            <a:r>
              <a:rPr lang="en-US" dirty="0" err="1"/>
              <a:t>Cornernet</a:t>
            </a:r>
            <a:r>
              <a:rPr lang="en-US" dirty="0"/>
              <a:t>: Detecting objects as paired </a:t>
            </a:r>
            <a:r>
              <a:rPr lang="en-US" dirty="0" err="1"/>
              <a:t>keypoints</a:t>
            </a:r>
            <a:endParaRPr lang="en-US" dirty="0"/>
          </a:p>
          <a:p>
            <a:pPr lvl="2"/>
            <a:r>
              <a:rPr lang="en-US" dirty="0"/>
              <a:t>Bottom-up object detection by grouping extreme and center points</a:t>
            </a:r>
          </a:p>
          <a:p>
            <a:pPr lvl="1"/>
            <a:r>
              <a:rPr lang="en-US" dirty="0"/>
              <a:t>Another way is to use the center point or region of objects to define positives and then predict the four distances from positives to the object boundary. We call this kind of anchor-free detectors as center-based methods </a:t>
            </a:r>
          </a:p>
          <a:p>
            <a:pPr lvl="2"/>
            <a:r>
              <a:rPr lang="en-US" dirty="0"/>
              <a:t>FCOS: fully convolutional one-stage object detection</a:t>
            </a:r>
          </a:p>
          <a:p>
            <a:pPr lvl="2"/>
            <a:r>
              <a:rPr lang="en-US" dirty="0" err="1"/>
              <a:t>Foveabox</a:t>
            </a:r>
            <a:r>
              <a:rPr lang="en-US" dirty="0"/>
              <a:t>: Beyond anchor-based object detector</a:t>
            </a:r>
            <a:endParaRPr lang="fr-FR" dirty="0"/>
          </a:p>
        </p:txBody>
      </p:sp>
      <p:pic>
        <p:nvPicPr>
          <p:cNvPr id="7" name="Image 6">
            <a:extLst>
              <a:ext uri="{FF2B5EF4-FFF2-40B4-BE49-F238E27FC236}">
                <a16:creationId xmlns:a16="http://schemas.microsoft.com/office/drawing/2014/main" id="{5CEDF709-DB1C-4860-A52F-30934D21788B}"/>
              </a:ext>
            </a:extLst>
          </p:cNvPr>
          <p:cNvPicPr>
            <a:picLocks noChangeAspect="1"/>
          </p:cNvPicPr>
          <p:nvPr/>
        </p:nvPicPr>
        <p:blipFill>
          <a:blip r:embed="rId3"/>
          <a:stretch>
            <a:fillRect/>
          </a:stretch>
        </p:blipFill>
        <p:spPr>
          <a:xfrm>
            <a:off x="8278677" y="664710"/>
            <a:ext cx="3668393" cy="3074534"/>
          </a:xfrm>
          <a:prstGeom prst="rect">
            <a:avLst/>
          </a:prstGeom>
        </p:spPr>
      </p:pic>
    </p:spTree>
    <p:extLst>
      <p:ext uri="{BB962C8B-B14F-4D97-AF65-F5344CB8AC3E}">
        <p14:creationId xmlns:p14="http://schemas.microsoft.com/office/powerpoint/2010/main" val="425899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961BE-E527-4016-AD82-FB7E1CD5FE51}"/>
              </a:ext>
            </a:extLst>
          </p:cNvPr>
          <p:cNvSpPr>
            <a:spLocks noGrp="1"/>
          </p:cNvSpPr>
          <p:nvPr>
            <p:ph type="title"/>
          </p:nvPr>
        </p:nvSpPr>
        <p:spPr/>
        <p:txBody>
          <a:bodyPr/>
          <a:lstStyle/>
          <a:p>
            <a:r>
              <a:rPr lang="fr-FR" dirty="0"/>
              <a:t>State of the Art </a:t>
            </a:r>
            <a:r>
              <a:rPr lang="fr-FR" dirty="0" err="1"/>
              <a:t>object</a:t>
            </a:r>
            <a:r>
              <a:rPr lang="fr-FR" dirty="0"/>
              <a:t> detectors</a:t>
            </a:r>
          </a:p>
        </p:txBody>
      </p:sp>
      <p:sp>
        <p:nvSpPr>
          <p:cNvPr id="3" name="Espace réservé du contenu 2">
            <a:extLst>
              <a:ext uri="{FF2B5EF4-FFF2-40B4-BE49-F238E27FC236}">
                <a16:creationId xmlns:a16="http://schemas.microsoft.com/office/drawing/2014/main" id="{7568D9E7-3FE4-4B30-AF48-6015F9BE16C8}"/>
              </a:ext>
            </a:extLst>
          </p:cNvPr>
          <p:cNvSpPr>
            <a:spLocks noGrp="1"/>
          </p:cNvSpPr>
          <p:nvPr>
            <p:ph idx="1"/>
          </p:nvPr>
        </p:nvSpPr>
        <p:spPr>
          <a:xfrm>
            <a:off x="838200" y="3842158"/>
            <a:ext cx="10515600" cy="2348917"/>
          </a:xfrm>
        </p:spPr>
        <p:txBody>
          <a:bodyPr>
            <a:normAutofit fontScale="77500" lnSpcReduction="20000"/>
          </a:bodyPr>
          <a:lstStyle/>
          <a:p>
            <a:r>
              <a:rPr lang="fr-FR" dirty="0"/>
              <a:t>PP-YOLO : </a:t>
            </a:r>
            <a:r>
              <a:rPr lang="en-US" dirty="0">
                <a:hlinkClick r:id="rId2"/>
              </a:rPr>
              <a:t>PP-YOLO: An Effective and Efficient Implementation of Object Detector (arxiv.org)</a:t>
            </a:r>
            <a:endParaRPr lang="fr-FR" dirty="0"/>
          </a:p>
          <a:p>
            <a:r>
              <a:rPr lang="fr-FR" dirty="0" err="1"/>
              <a:t>Scaled</a:t>
            </a:r>
            <a:r>
              <a:rPr lang="fr-FR" dirty="0"/>
              <a:t> YOLO v4: </a:t>
            </a:r>
            <a:r>
              <a:rPr lang="en-US" dirty="0">
                <a:hlinkClick r:id="rId3"/>
              </a:rPr>
              <a:t>Scaled-YOLOv4: Scaling Cross Stage Partial Network | Papers With Code</a:t>
            </a:r>
            <a:endParaRPr lang="en-US" dirty="0"/>
          </a:p>
          <a:p>
            <a:r>
              <a:rPr lang="en-US" dirty="0"/>
              <a:t>ATSS: </a:t>
            </a:r>
            <a:r>
              <a:rPr lang="en-US" dirty="0">
                <a:hlinkClick r:id="rId4"/>
              </a:rPr>
              <a:t>Bridging the Gap Between Anchor-based and Anchor-free Detection via Adaptive Training Sample Selection | Papers With Code</a:t>
            </a:r>
            <a:endParaRPr lang="en-US" dirty="0"/>
          </a:p>
          <a:p>
            <a:r>
              <a:rPr lang="en-US" b="0" i="0" dirty="0">
                <a:solidFill>
                  <a:srgbClr val="000000"/>
                </a:solidFill>
                <a:effectLst/>
                <a:latin typeface="Nunito"/>
              </a:rPr>
              <a:t>PPDET : </a:t>
            </a:r>
            <a:r>
              <a:rPr lang="en-US" dirty="0">
                <a:hlinkClick r:id="rId5"/>
              </a:rPr>
              <a:t>Reducing Label Noise in Anchor-Free Object Detection | Papers With Code</a:t>
            </a:r>
            <a:endParaRPr lang="en-US" dirty="0"/>
          </a:p>
          <a:p>
            <a:r>
              <a:rPr lang="en-US" b="0" i="0" dirty="0" err="1">
                <a:solidFill>
                  <a:srgbClr val="000000"/>
                </a:solidFill>
                <a:effectLst/>
                <a:latin typeface="Nunito"/>
              </a:rPr>
              <a:t>RepPoints</a:t>
            </a:r>
            <a:r>
              <a:rPr lang="en-US" b="0" i="0" dirty="0">
                <a:solidFill>
                  <a:srgbClr val="000000"/>
                </a:solidFill>
                <a:effectLst/>
                <a:latin typeface="Nunito"/>
              </a:rPr>
              <a:t> : </a:t>
            </a:r>
            <a:r>
              <a:rPr lang="en-US" dirty="0">
                <a:hlinkClick r:id="rId6"/>
              </a:rPr>
              <a:t>GitHub - </a:t>
            </a:r>
            <a:r>
              <a:rPr lang="en-US" dirty="0" err="1">
                <a:hlinkClick r:id="rId6"/>
              </a:rPr>
              <a:t>microsoft</a:t>
            </a:r>
            <a:r>
              <a:rPr lang="en-US" dirty="0">
                <a:hlinkClick r:id="rId6"/>
              </a:rPr>
              <a:t>/</a:t>
            </a:r>
            <a:r>
              <a:rPr lang="en-US" dirty="0" err="1">
                <a:hlinkClick r:id="rId6"/>
              </a:rPr>
              <a:t>RepPoints</a:t>
            </a:r>
            <a:r>
              <a:rPr lang="en-US" dirty="0">
                <a:hlinkClick r:id="rId6"/>
              </a:rPr>
              <a:t>: Represent Visual Objects by Point Sets</a:t>
            </a:r>
            <a:endParaRPr lang="en-US" b="0" i="0" dirty="0">
              <a:solidFill>
                <a:srgbClr val="000000"/>
              </a:solidFill>
              <a:effectLst/>
              <a:latin typeface="Nunito"/>
            </a:endParaRPr>
          </a:p>
          <a:p>
            <a:endParaRPr lang="fr-FR" dirty="0"/>
          </a:p>
        </p:txBody>
      </p:sp>
      <p:pic>
        <p:nvPicPr>
          <p:cNvPr id="4" name="Image 3">
            <a:extLst>
              <a:ext uri="{FF2B5EF4-FFF2-40B4-BE49-F238E27FC236}">
                <a16:creationId xmlns:a16="http://schemas.microsoft.com/office/drawing/2014/main" id="{DDB89F66-30F5-43B7-9211-46EE0E5BEEA3}"/>
              </a:ext>
            </a:extLst>
          </p:cNvPr>
          <p:cNvPicPr>
            <a:picLocks noChangeAspect="1"/>
          </p:cNvPicPr>
          <p:nvPr/>
        </p:nvPicPr>
        <p:blipFill>
          <a:blip r:embed="rId7"/>
          <a:stretch>
            <a:fillRect/>
          </a:stretch>
        </p:blipFill>
        <p:spPr>
          <a:xfrm>
            <a:off x="8300358" y="365125"/>
            <a:ext cx="3519488" cy="2833688"/>
          </a:xfrm>
          <a:prstGeom prst="rect">
            <a:avLst/>
          </a:prstGeom>
        </p:spPr>
      </p:pic>
      <p:sp>
        <p:nvSpPr>
          <p:cNvPr id="6" name="ZoneTexte 5">
            <a:extLst>
              <a:ext uri="{FF2B5EF4-FFF2-40B4-BE49-F238E27FC236}">
                <a16:creationId xmlns:a16="http://schemas.microsoft.com/office/drawing/2014/main" id="{2A7FBC40-9143-4B75-A118-3679741B19B0}"/>
              </a:ext>
            </a:extLst>
          </p:cNvPr>
          <p:cNvSpPr txBox="1"/>
          <p:nvPr/>
        </p:nvSpPr>
        <p:spPr>
          <a:xfrm>
            <a:off x="288808" y="1483455"/>
            <a:ext cx="7915625" cy="2062103"/>
          </a:xfrm>
          <a:prstGeom prst="rect">
            <a:avLst/>
          </a:prstGeom>
          <a:noFill/>
        </p:spPr>
        <p:txBody>
          <a:bodyPr wrap="square">
            <a:spAutoFit/>
          </a:bodyPr>
          <a:lstStyle/>
          <a:p>
            <a:r>
              <a:rPr lang="fr-FR" sz="1600" dirty="0"/>
              <a:t>Anchor </a:t>
            </a:r>
            <a:r>
              <a:rPr lang="fr-FR" sz="1600" dirty="0" err="1"/>
              <a:t>based</a:t>
            </a:r>
            <a:r>
              <a:rPr lang="fr-FR" sz="1600" dirty="0"/>
              <a:t> detectors : </a:t>
            </a:r>
          </a:p>
          <a:p>
            <a:pPr marL="628650" lvl="1" indent="-171450">
              <a:buFont typeface="Arial" panose="020B0604020202020204" pitchFamily="34" charset="0"/>
              <a:buChar char="•"/>
            </a:pPr>
            <a:r>
              <a:rPr lang="fr-FR" sz="1200" dirty="0"/>
              <a:t>One stage : YOLOv2[31], YOLOv3[32], YOLOv4[1], </a:t>
            </a:r>
            <a:r>
              <a:rPr lang="fr-FR" sz="1200" dirty="0" err="1"/>
              <a:t>RetinaNet</a:t>
            </a:r>
            <a:r>
              <a:rPr lang="fr-FR" sz="1200" dirty="0"/>
              <a:t> [22], </a:t>
            </a:r>
            <a:r>
              <a:rPr lang="fr-FR" sz="1200" dirty="0" err="1"/>
              <a:t>RefineDet</a:t>
            </a:r>
            <a:r>
              <a:rPr lang="fr-FR" sz="1200" dirty="0"/>
              <a:t> [44], </a:t>
            </a:r>
            <a:r>
              <a:rPr lang="fr-FR" sz="1200" dirty="0" err="1"/>
              <a:t>EfficentDet</a:t>
            </a:r>
            <a:r>
              <a:rPr lang="fr-FR" sz="1200" dirty="0"/>
              <a:t> [35], </a:t>
            </a:r>
            <a:r>
              <a:rPr lang="fr-FR" sz="1200" dirty="0" err="1"/>
              <a:t>FreeAnchor</a:t>
            </a:r>
            <a:r>
              <a:rPr lang="fr-FR" sz="1200" dirty="0"/>
              <a:t> [45]</a:t>
            </a:r>
          </a:p>
          <a:p>
            <a:pPr marL="628650" lvl="1" indent="-171450">
              <a:buFont typeface="Arial" panose="020B0604020202020204" pitchFamily="34" charset="0"/>
              <a:buChar char="•"/>
            </a:pPr>
            <a:r>
              <a:rPr lang="fr-FR" sz="1200" dirty="0" err="1"/>
              <a:t>Two</a:t>
            </a:r>
            <a:r>
              <a:rPr lang="fr-FR" sz="1200" dirty="0"/>
              <a:t> stages : </a:t>
            </a:r>
            <a:r>
              <a:rPr lang="pt-BR" sz="1200" dirty="0"/>
              <a:t>faster R-CNN [33], FPN[21], Cascade R-CNN[2], Trident-Net[20]</a:t>
            </a:r>
          </a:p>
          <a:p>
            <a:r>
              <a:rPr lang="pt-BR" sz="1600" dirty="0"/>
              <a:t>Anchor-free detectors:</a:t>
            </a:r>
          </a:p>
          <a:p>
            <a:pPr marL="628650" lvl="1" indent="-171450">
              <a:buFont typeface="Arial" panose="020B0604020202020204" pitchFamily="34" charset="0"/>
              <a:buChar char="•"/>
            </a:pPr>
            <a:r>
              <a:rPr lang="pt-BR" sz="1200" dirty="0"/>
              <a:t>Anchor-point based detectors : FSAF [49], FCOS[36], FoveaBox[17], SAPD[48]</a:t>
            </a:r>
          </a:p>
          <a:p>
            <a:pPr marL="628650" lvl="1" indent="-171450">
              <a:buFont typeface="Arial" panose="020B0604020202020204" pitchFamily="34" charset="0"/>
              <a:buChar char="•"/>
            </a:pPr>
            <a:r>
              <a:rPr lang="pt-BR" sz="1200" dirty="0"/>
              <a:t>Keypoint based detectors : CornerNet[19], CenterNet[8], ExtremeNet[47] and RepPoint[40]</a:t>
            </a:r>
          </a:p>
          <a:p>
            <a:pPr marL="628650" lvl="1" indent="-171450">
              <a:buFont typeface="Arial" panose="020B0604020202020204" pitchFamily="34" charset="0"/>
              <a:buChar char="•"/>
            </a:pPr>
            <a:endParaRPr lang="pt-BR" sz="1200" dirty="0"/>
          </a:p>
          <a:p>
            <a:r>
              <a:rPr lang="en-US" sz="1200" dirty="0"/>
              <a:t>Among all anchor-free approaches, </a:t>
            </a:r>
            <a:r>
              <a:rPr lang="en-US" sz="1200" dirty="0" err="1"/>
              <a:t>CenterNet</a:t>
            </a:r>
            <a:r>
              <a:rPr lang="en-US" sz="1200" dirty="0"/>
              <a:t> [42] is very popular because it does not require complicated post-processing, such as Non-Maximum Suppression (NMS). At present, the more accurate real-time one stage object detectors are anchor-based </a:t>
            </a:r>
            <a:r>
              <a:rPr lang="en-US" sz="1200" dirty="0" err="1"/>
              <a:t>EfficientDet</a:t>
            </a:r>
            <a:r>
              <a:rPr lang="en-US" sz="1200" dirty="0"/>
              <a:t> [31],YOLOv4 [1], and PP-YOLO [19].</a:t>
            </a:r>
            <a:endParaRPr lang="pt-BR" sz="1200" dirty="0"/>
          </a:p>
        </p:txBody>
      </p:sp>
    </p:spTree>
    <p:extLst>
      <p:ext uri="{BB962C8B-B14F-4D97-AF65-F5344CB8AC3E}">
        <p14:creationId xmlns:p14="http://schemas.microsoft.com/office/powerpoint/2010/main" val="4190034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E9B8F-45E5-4001-A3F8-B173D238673D}"/>
              </a:ext>
            </a:extLst>
          </p:cNvPr>
          <p:cNvSpPr>
            <a:spLocks noGrp="1"/>
          </p:cNvSpPr>
          <p:nvPr>
            <p:ph type="title"/>
          </p:nvPr>
        </p:nvSpPr>
        <p:spPr/>
        <p:txBody>
          <a:bodyPr/>
          <a:lstStyle/>
          <a:p>
            <a:r>
              <a:rPr lang="fr-FR" dirty="0"/>
              <a:t>PP-YOLO</a:t>
            </a:r>
          </a:p>
        </p:txBody>
      </p:sp>
      <p:sp>
        <p:nvSpPr>
          <p:cNvPr id="3" name="Espace réservé du contenu 2">
            <a:extLst>
              <a:ext uri="{FF2B5EF4-FFF2-40B4-BE49-F238E27FC236}">
                <a16:creationId xmlns:a16="http://schemas.microsoft.com/office/drawing/2014/main" id="{2B018A3B-4680-4A75-B15C-30F472D2E8D9}"/>
              </a:ext>
            </a:extLst>
          </p:cNvPr>
          <p:cNvSpPr>
            <a:spLocks noGrp="1"/>
          </p:cNvSpPr>
          <p:nvPr>
            <p:ph idx="1"/>
          </p:nvPr>
        </p:nvSpPr>
        <p:spPr>
          <a:xfrm>
            <a:off x="838200" y="3243784"/>
            <a:ext cx="10610589" cy="3436597"/>
          </a:xfrm>
        </p:spPr>
        <p:txBody>
          <a:bodyPr>
            <a:normAutofit/>
          </a:bodyPr>
          <a:lstStyle/>
          <a:p>
            <a:r>
              <a:rPr lang="en-US" sz="1600" dirty="0"/>
              <a:t>This paper introduces an improved YOLOv3 model :  unlike YOLOV4, we have not explored some widely studied parts such as data augmentation and backbone. Many tricks we discussed in this paper are different from YOLOV4</a:t>
            </a:r>
          </a:p>
          <a:p>
            <a:r>
              <a:rPr lang="en-US" sz="1200" dirty="0"/>
              <a:t>We directly </a:t>
            </a:r>
            <a:r>
              <a:rPr lang="en-US" sz="1200" b="1" dirty="0"/>
              <a:t>use the most common </a:t>
            </a:r>
            <a:r>
              <a:rPr lang="en-US" sz="1200" b="1" dirty="0" err="1"/>
              <a:t>ResNet</a:t>
            </a:r>
            <a:r>
              <a:rPr lang="en-US" sz="1200" b="1" dirty="0"/>
              <a:t>[13] as the backbone </a:t>
            </a:r>
            <a:r>
              <a:rPr lang="en-US" sz="1200" dirty="0"/>
              <a:t>of PP-YOLO, for data augmentation, we directly used the most basic </a:t>
            </a:r>
            <a:r>
              <a:rPr lang="en-US" sz="1200" dirty="0" err="1"/>
              <a:t>MixUp</a:t>
            </a:r>
            <a:r>
              <a:rPr lang="en-US" sz="1200" dirty="0"/>
              <a:t> (various deep learning frameworks have deeply optimized for </a:t>
            </a:r>
            <a:r>
              <a:rPr lang="en-US" sz="1200" dirty="0" err="1"/>
              <a:t>ResNet</a:t>
            </a:r>
            <a:r>
              <a:rPr lang="en-US" sz="1200" dirty="0"/>
              <a:t> series, which will be more convenient in actual deployment and will have better inference speed in practice)</a:t>
            </a:r>
          </a:p>
          <a:p>
            <a:r>
              <a:rPr lang="en-US" sz="1200" dirty="0"/>
              <a:t>We replace some convolutional layers in ResNet50-vd with </a:t>
            </a:r>
            <a:r>
              <a:rPr lang="en-US" sz="1200" b="1" dirty="0"/>
              <a:t>Deformable Convolutional Layers </a:t>
            </a:r>
            <a:r>
              <a:rPr lang="en-US" sz="1200" dirty="0"/>
              <a:t>: in order to balance the efficiency and effectiveness, we only replace 3 × 3 convolution layers in the last stage with DCNs</a:t>
            </a:r>
          </a:p>
          <a:p>
            <a:r>
              <a:rPr lang="en-US" sz="1200" b="1" dirty="0"/>
              <a:t>Larger Batch Size </a:t>
            </a:r>
            <a:r>
              <a:rPr lang="en-US" sz="1200" dirty="0"/>
              <a:t>Using a larger batch size can improve the stability of training and get better results. Here we change the training batch size from 64 to 192, and adjust the training schedule and learning rate accordingly</a:t>
            </a:r>
          </a:p>
          <a:p>
            <a:r>
              <a:rPr lang="en-US" sz="1200" b="1" dirty="0"/>
              <a:t>EMA</a:t>
            </a:r>
            <a:r>
              <a:rPr lang="en-US" sz="1200" dirty="0"/>
              <a:t> When training a model, it is often beneficial to maintain moving averages of the trained parameters. We apply EMA with decay λ of 0.9998 and use the shadow parameter WEMA for evaluation.</a:t>
            </a:r>
          </a:p>
          <a:p>
            <a:r>
              <a:rPr lang="en-US" sz="1200" b="1" dirty="0" err="1"/>
              <a:t>DropBlock</a:t>
            </a:r>
            <a:r>
              <a:rPr lang="en-US" sz="1200" dirty="0"/>
              <a:t> is a form of structured dropout, where units in a contiguous region of a feature map are dropped together. Different from the original paper, we only apply </a:t>
            </a:r>
            <a:r>
              <a:rPr lang="en-US" sz="1200" dirty="0" err="1"/>
              <a:t>DropBlock</a:t>
            </a:r>
            <a:r>
              <a:rPr lang="en-US" sz="1200" dirty="0"/>
              <a:t> to the FPN (triangles), since we find that adding </a:t>
            </a:r>
            <a:r>
              <a:rPr lang="en-US" sz="1200" dirty="0" err="1"/>
              <a:t>DropBlock</a:t>
            </a:r>
            <a:r>
              <a:rPr lang="en-US" sz="1200" dirty="0"/>
              <a:t> to the backbone will lead to a decrease of the performance. </a:t>
            </a:r>
          </a:p>
          <a:p>
            <a:r>
              <a:rPr lang="en-US" sz="1200" b="1" dirty="0" err="1"/>
              <a:t>IoU</a:t>
            </a:r>
            <a:r>
              <a:rPr lang="en-US" sz="1200" b="1" dirty="0"/>
              <a:t> Loss </a:t>
            </a:r>
            <a:r>
              <a:rPr lang="en-US" sz="1200" dirty="0"/>
              <a:t>We do not replace the L1-loss with </a:t>
            </a:r>
            <a:r>
              <a:rPr lang="en-US" sz="1200" dirty="0" err="1"/>
              <a:t>IoU</a:t>
            </a:r>
            <a:r>
              <a:rPr lang="en-US" sz="1200" dirty="0"/>
              <a:t> loss directly, we add another branch to calculate </a:t>
            </a:r>
            <a:r>
              <a:rPr lang="en-US" sz="1200" dirty="0" err="1"/>
              <a:t>IoU</a:t>
            </a:r>
            <a:r>
              <a:rPr lang="en-US" sz="1200" dirty="0"/>
              <a:t> loss. We find that the improvements of various </a:t>
            </a:r>
            <a:r>
              <a:rPr lang="en-US" sz="1200" dirty="0" err="1"/>
              <a:t>IoU</a:t>
            </a:r>
            <a:r>
              <a:rPr lang="en-US" sz="1200" dirty="0"/>
              <a:t> loss are similar, so we choose the most basic </a:t>
            </a:r>
            <a:r>
              <a:rPr lang="en-US" sz="1200" dirty="0" err="1"/>
              <a:t>IoU</a:t>
            </a:r>
            <a:r>
              <a:rPr lang="en-US" sz="1200" dirty="0"/>
              <a:t> loss.</a:t>
            </a:r>
          </a:p>
          <a:p>
            <a:endParaRPr lang="en-US" sz="1200" dirty="0"/>
          </a:p>
          <a:p>
            <a:endParaRPr lang="fr-FR" dirty="0"/>
          </a:p>
        </p:txBody>
      </p:sp>
      <p:pic>
        <p:nvPicPr>
          <p:cNvPr id="5" name="Image 4">
            <a:extLst>
              <a:ext uri="{FF2B5EF4-FFF2-40B4-BE49-F238E27FC236}">
                <a16:creationId xmlns:a16="http://schemas.microsoft.com/office/drawing/2014/main" id="{F2248265-B226-4CC8-859A-48806836F53C}"/>
              </a:ext>
            </a:extLst>
          </p:cNvPr>
          <p:cNvPicPr>
            <a:picLocks noChangeAspect="1"/>
          </p:cNvPicPr>
          <p:nvPr/>
        </p:nvPicPr>
        <p:blipFill>
          <a:blip r:embed="rId2"/>
          <a:stretch>
            <a:fillRect/>
          </a:stretch>
        </p:blipFill>
        <p:spPr>
          <a:xfrm>
            <a:off x="8908387" y="325097"/>
            <a:ext cx="3283613" cy="2731181"/>
          </a:xfrm>
          <a:prstGeom prst="rect">
            <a:avLst/>
          </a:prstGeom>
        </p:spPr>
      </p:pic>
      <p:pic>
        <p:nvPicPr>
          <p:cNvPr id="7" name="Image 6">
            <a:extLst>
              <a:ext uri="{FF2B5EF4-FFF2-40B4-BE49-F238E27FC236}">
                <a16:creationId xmlns:a16="http://schemas.microsoft.com/office/drawing/2014/main" id="{E8E35867-FCBB-4724-9B3B-0B709A98B601}"/>
              </a:ext>
            </a:extLst>
          </p:cNvPr>
          <p:cNvPicPr>
            <a:picLocks noChangeAspect="1"/>
          </p:cNvPicPr>
          <p:nvPr/>
        </p:nvPicPr>
        <p:blipFill>
          <a:blip r:embed="rId3"/>
          <a:stretch>
            <a:fillRect/>
          </a:stretch>
        </p:blipFill>
        <p:spPr>
          <a:xfrm>
            <a:off x="3537657" y="177619"/>
            <a:ext cx="4867327" cy="2878659"/>
          </a:xfrm>
          <a:prstGeom prst="rect">
            <a:avLst/>
          </a:prstGeom>
        </p:spPr>
      </p:pic>
    </p:spTree>
    <p:extLst>
      <p:ext uri="{BB962C8B-B14F-4D97-AF65-F5344CB8AC3E}">
        <p14:creationId xmlns:p14="http://schemas.microsoft.com/office/powerpoint/2010/main" val="262588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0EB4034-DF16-493D-83AE-49B50F93F00E}"/>
              </a:ext>
            </a:extLst>
          </p:cNvPr>
          <p:cNvPicPr>
            <a:picLocks noChangeAspect="1"/>
          </p:cNvPicPr>
          <p:nvPr/>
        </p:nvPicPr>
        <p:blipFill>
          <a:blip r:embed="rId2"/>
          <a:stretch>
            <a:fillRect/>
          </a:stretch>
        </p:blipFill>
        <p:spPr>
          <a:xfrm>
            <a:off x="675594" y="293233"/>
            <a:ext cx="4914754" cy="2792865"/>
          </a:xfrm>
          <a:prstGeom prst="rect">
            <a:avLst/>
          </a:prstGeom>
        </p:spPr>
      </p:pic>
      <p:pic>
        <p:nvPicPr>
          <p:cNvPr id="7" name="Image 6">
            <a:extLst>
              <a:ext uri="{FF2B5EF4-FFF2-40B4-BE49-F238E27FC236}">
                <a16:creationId xmlns:a16="http://schemas.microsoft.com/office/drawing/2014/main" id="{7344A88A-B241-4407-AB53-6C484F19254F}"/>
              </a:ext>
            </a:extLst>
          </p:cNvPr>
          <p:cNvPicPr>
            <a:picLocks noChangeAspect="1"/>
          </p:cNvPicPr>
          <p:nvPr/>
        </p:nvPicPr>
        <p:blipFill>
          <a:blip r:embed="rId3"/>
          <a:stretch>
            <a:fillRect/>
          </a:stretch>
        </p:blipFill>
        <p:spPr>
          <a:xfrm>
            <a:off x="6085113" y="293234"/>
            <a:ext cx="4771917" cy="2792866"/>
          </a:xfrm>
          <a:prstGeom prst="rect">
            <a:avLst/>
          </a:prstGeom>
        </p:spPr>
      </p:pic>
      <p:pic>
        <p:nvPicPr>
          <p:cNvPr id="11" name="Image 10">
            <a:extLst>
              <a:ext uri="{FF2B5EF4-FFF2-40B4-BE49-F238E27FC236}">
                <a16:creationId xmlns:a16="http://schemas.microsoft.com/office/drawing/2014/main" id="{2AB39EE0-E2BE-4B9D-832B-CF41BF9DE442}"/>
              </a:ext>
            </a:extLst>
          </p:cNvPr>
          <p:cNvPicPr>
            <a:picLocks noChangeAspect="1"/>
          </p:cNvPicPr>
          <p:nvPr/>
        </p:nvPicPr>
        <p:blipFill>
          <a:blip r:embed="rId4"/>
          <a:stretch>
            <a:fillRect/>
          </a:stretch>
        </p:blipFill>
        <p:spPr>
          <a:xfrm>
            <a:off x="675593" y="3461657"/>
            <a:ext cx="4914753" cy="2810055"/>
          </a:xfrm>
          <a:prstGeom prst="rect">
            <a:avLst/>
          </a:prstGeom>
        </p:spPr>
      </p:pic>
      <p:pic>
        <p:nvPicPr>
          <p:cNvPr id="13" name="Image 12">
            <a:extLst>
              <a:ext uri="{FF2B5EF4-FFF2-40B4-BE49-F238E27FC236}">
                <a16:creationId xmlns:a16="http://schemas.microsoft.com/office/drawing/2014/main" id="{4DA65ABC-2006-43D6-9013-82892A1FF6AE}"/>
              </a:ext>
            </a:extLst>
          </p:cNvPr>
          <p:cNvPicPr>
            <a:picLocks noChangeAspect="1"/>
          </p:cNvPicPr>
          <p:nvPr/>
        </p:nvPicPr>
        <p:blipFill>
          <a:blip r:embed="rId5"/>
          <a:stretch>
            <a:fillRect/>
          </a:stretch>
        </p:blipFill>
        <p:spPr>
          <a:xfrm>
            <a:off x="6096000" y="3544806"/>
            <a:ext cx="5177518" cy="2726906"/>
          </a:xfrm>
          <a:prstGeom prst="rect">
            <a:avLst/>
          </a:prstGeom>
        </p:spPr>
      </p:pic>
    </p:spTree>
    <p:extLst>
      <p:ext uri="{BB962C8B-B14F-4D97-AF65-F5344CB8AC3E}">
        <p14:creationId xmlns:p14="http://schemas.microsoft.com/office/powerpoint/2010/main" val="206577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E9B8F-45E5-4001-A3F8-B173D238673D}"/>
              </a:ext>
            </a:extLst>
          </p:cNvPr>
          <p:cNvSpPr>
            <a:spLocks noGrp="1"/>
          </p:cNvSpPr>
          <p:nvPr>
            <p:ph type="title"/>
          </p:nvPr>
        </p:nvSpPr>
        <p:spPr/>
        <p:txBody>
          <a:bodyPr/>
          <a:lstStyle/>
          <a:p>
            <a:r>
              <a:rPr lang="fr-FR" dirty="0"/>
              <a:t>PP-YOLO (suite)</a:t>
            </a:r>
          </a:p>
        </p:txBody>
      </p:sp>
      <p:sp>
        <p:nvSpPr>
          <p:cNvPr id="3" name="Espace réservé du contenu 2">
            <a:extLst>
              <a:ext uri="{FF2B5EF4-FFF2-40B4-BE49-F238E27FC236}">
                <a16:creationId xmlns:a16="http://schemas.microsoft.com/office/drawing/2014/main" id="{2B018A3B-4680-4A75-B15C-30F472D2E8D9}"/>
              </a:ext>
            </a:extLst>
          </p:cNvPr>
          <p:cNvSpPr>
            <a:spLocks noGrp="1"/>
          </p:cNvSpPr>
          <p:nvPr>
            <p:ph idx="1"/>
          </p:nvPr>
        </p:nvSpPr>
        <p:spPr>
          <a:xfrm>
            <a:off x="838200" y="2516667"/>
            <a:ext cx="10610589" cy="4800781"/>
          </a:xfrm>
        </p:spPr>
        <p:txBody>
          <a:bodyPr>
            <a:normAutofit/>
          </a:bodyPr>
          <a:lstStyle/>
          <a:p>
            <a:r>
              <a:rPr lang="en-US" sz="1200" b="1" dirty="0" err="1"/>
              <a:t>IoU</a:t>
            </a:r>
            <a:r>
              <a:rPr lang="en-US" sz="1200" b="1" dirty="0"/>
              <a:t> Aware </a:t>
            </a:r>
            <a:r>
              <a:rPr lang="en-US" sz="1200" dirty="0"/>
              <a:t>An </a:t>
            </a:r>
            <a:r>
              <a:rPr lang="en-US" sz="1200" dirty="0" err="1"/>
              <a:t>IoU</a:t>
            </a:r>
            <a:r>
              <a:rPr lang="en-US" sz="1200" dirty="0"/>
              <a:t> prediction branch is added to measure the accuracy of localization. During training, </a:t>
            </a:r>
            <a:r>
              <a:rPr lang="en-US" sz="1200" dirty="0" err="1"/>
              <a:t>IoU</a:t>
            </a:r>
            <a:r>
              <a:rPr lang="en-US" sz="1200" dirty="0"/>
              <a:t> aware loss is adopt to training the </a:t>
            </a:r>
            <a:r>
              <a:rPr lang="en-US" sz="1200" dirty="0" err="1"/>
              <a:t>IoU</a:t>
            </a:r>
            <a:r>
              <a:rPr lang="en-US" sz="1200" dirty="0"/>
              <a:t> prediction branch. During inference, the predicted </a:t>
            </a:r>
            <a:r>
              <a:rPr lang="en-US" sz="1200" dirty="0" err="1"/>
              <a:t>IoU</a:t>
            </a:r>
            <a:r>
              <a:rPr lang="en-US" sz="1200" dirty="0"/>
              <a:t> is multiplied by the classification probability and objectiveness score to compute the final detection confidence, which is more correlated with the localization accuracy. The final detection confidence is then used as the input of the subsequent NMS.</a:t>
            </a:r>
          </a:p>
          <a:p>
            <a:r>
              <a:rPr lang="en-US" sz="1200" b="1" dirty="0"/>
              <a:t>Grid Sensitive </a:t>
            </a:r>
            <a:r>
              <a:rPr lang="en-US" sz="1200" dirty="0"/>
              <a:t>When we decode the coordinate of the bounding box center x and y, we change the equation to : x = s · (</a:t>
            </a:r>
            <a:r>
              <a:rPr lang="en-US" sz="1200" dirty="0" err="1"/>
              <a:t>gx</a:t>
            </a:r>
            <a:r>
              <a:rPr lang="en-US" sz="1200" dirty="0"/>
              <a:t> + α · σ(px) − (α − 1)/2), where α is set to 1.05 in this paper. This makes it easier for the model to predict bounding box center exactly located on the grid boundary.</a:t>
            </a:r>
          </a:p>
          <a:p>
            <a:r>
              <a:rPr lang="en-US" sz="1200" b="1" dirty="0"/>
              <a:t>Matrix NMS </a:t>
            </a:r>
            <a:r>
              <a:rPr lang="en-US" sz="1200" dirty="0"/>
              <a:t>Matrix NMS is motivated by Soft-NMS, which decays the other detection scores as </a:t>
            </a:r>
            <a:r>
              <a:rPr lang="en-US" sz="1200" dirty="0" err="1"/>
              <a:t>amonotonic</a:t>
            </a:r>
            <a:r>
              <a:rPr lang="en-US" sz="1200" dirty="0"/>
              <a:t> decreasing function of their overlaps. However, such process is sequential. Matrix NMS views this process from another perspective and implements it in a parallel manner.</a:t>
            </a:r>
          </a:p>
          <a:p>
            <a:r>
              <a:rPr lang="en-US" sz="1200" b="1" dirty="0" err="1"/>
              <a:t>CoordConv</a:t>
            </a:r>
            <a:r>
              <a:rPr lang="en-US" sz="1200" dirty="0"/>
              <a:t> works by giving convolution access to its own input coordinates through the use of extra coordinate channels. </a:t>
            </a:r>
            <a:r>
              <a:rPr lang="en-US" sz="1200" dirty="0" err="1"/>
              <a:t>CoordConv</a:t>
            </a:r>
            <a:r>
              <a:rPr lang="en-US" sz="1200" dirty="0"/>
              <a:t> allows networks to learn either complete translation invariance or varying degrees of translation dependence. </a:t>
            </a:r>
            <a:r>
              <a:rPr lang="en-US" sz="1200" dirty="0" err="1"/>
              <a:t>CoordConv</a:t>
            </a:r>
            <a:r>
              <a:rPr lang="en-US" sz="1200" dirty="0"/>
              <a:t> will add two inputs channels to the convolution layer. In order to reduce the loss of efficiency, we only replace the 1x1 convolution layer in FPN and the first convolution layer in detection head with </a:t>
            </a:r>
            <a:r>
              <a:rPr lang="en-US" sz="1200" dirty="0" err="1"/>
              <a:t>CoordConv</a:t>
            </a:r>
            <a:r>
              <a:rPr lang="en-US" sz="1200" dirty="0"/>
              <a:t> (diamonds).</a:t>
            </a:r>
          </a:p>
          <a:p>
            <a:r>
              <a:rPr lang="en-US" sz="1200" b="1" dirty="0"/>
              <a:t>Spatial Pyramid Pooling </a:t>
            </a:r>
            <a:r>
              <a:rPr lang="en-US" sz="1200" dirty="0"/>
              <a:t>SPP integrates SPM into CNN and use max-pooling operation instead of bag-of-word operation. YOLOv4 applies SPP module by concatenating max-pooling outputs with kernel size k × k, where k ={1, 5, 9, 13}, and stride equals to 1. Under this design, a relatively large k × k max-pooling effectively increase the receptive field of backbone feature. In detail, the SPP is only applied on the top feature map as shown in Figure 2 with ”star” mark.</a:t>
            </a:r>
          </a:p>
          <a:p>
            <a:r>
              <a:rPr lang="en-US" sz="1200" b="1" dirty="0"/>
              <a:t>Better Pretrained Model </a:t>
            </a:r>
            <a:r>
              <a:rPr lang="en-US" sz="1200" dirty="0"/>
              <a:t>Using a pretrain model with higher classification accuracy on ImageNet may result in better detection performance. Here we use the distilled ResNet50-vd model as the pretrain model [</a:t>
            </a:r>
            <a:r>
              <a:rPr lang="en-US" sz="1200" dirty="0">
                <a:hlinkClick r:id="rId2"/>
              </a:rPr>
              <a:t>29</a:t>
            </a:r>
            <a:r>
              <a:rPr lang="en-US" sz="1200" dirty="0"/>
              <a:t>] .</a:t>
            </a:r>
          </a:p>
          <a:p>
            <a:endParaRPr lang="en-US" sz="1200" dirty="0"/>
          </a:p>
          <a:p>
            <a:endParaRPr lang="fr-FR" dirty="0"/>
          </a:p>
        </p:txBody>
      </p:sp>
      <p:pic>
        <p:nvPicPr>
          <p:cNvPr id="6" name="Image 5">
            <a:extLst>
              <a:ext uri="{FF2B5EF4-FFF2-40B4-BE49-F238E27FC236}">
                <a16:creationId xmlns:a16="http://schemas.microsoft.com/office/drawing/2014/main" id="{F3420849-2293-46A1-A933-9860B4B4169B}"/>
              </a:ext>
            </a:extLst>
          </p:cNvPr>
          <p:cNvPicPr>
            <a:picLocks noChangeAspect="1"/>
          </p:cNvPicPr>
          <p:nvPr/>
        </p:nvPicPr>
        <p:blipFill>
          <a:blip r:embed="rId3"/>
          <a:stretch>
            <a:fillRect/>
          </a:stretch>
        </p:blipFill>
        <p:spPr>
          <a:xfrm>
            <a:off x="8875303" y="5510730"/>
            <a:ext cx="2154754" cy="1347270"/>
          </a:xfrm>
          <a:prstGeom prst="rect">
            <a:avLst/>
          </a:prstGeom>
        </p:spPr>
      </p:pic>
      <p:pic>
        <p:nvPicPr>
          <p:cNvPr id="9" name="Image 8">
            <a:extLst>
              <a:ext uri="{FF2B5EF4-FFF2-40B4-BE49-F238E27FC236}">
                <a16:creationId xmlns:a16="http://schemas.microsoft.com/office/drawing/2014/main" id="{41F98755-C6A8-4428-9E81-0BA34A0BE040}"/>
              </a:ext>
            </a:extLst>
          </p:cNvPr>
          <p:cNvPicPr>
            <a:picLocks noChangeAspect="1"/>
          </p:cNvPicPr>
          <p:nvPr/>
        </p:nvPicPr>
        <p:blipFill>
          <a:blip r:embed="rId4"/>
          <a:stretch>
            <a:fillRect/>
          </a:stretch>
        </p:blipFill>
        <p:spPr>
          <a:xfrm>
            <a:off x="5176684" y="235114"/>
            <a:ext cx="5646174" cy="2162716"/>
          </a:xfrm>
          <a:prstGeom prst="rect">
            <a:avLst/>
          </a:prstGeom>
        </p:spPr>
      </p:pic>
    </p:spTree>
    <p:extLst>
      <p:ext uri="{BB962C8B-B14F-4D97-AF65-F5344CB8AC3E}">
        <p14:creationId xmlns:p14="http://schemas.microsoft.com/office/powerpoint/2010/main" val="1978124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E9B8F-45E5-4001-A3F8-B173D238673D}"/>
              </a:ext>
            </a:extLst>
          </p:cNvPr>
          <p:cNvSpPr>
            <a:spLocks noGrp="1"/>
          </p:cNvSpPr>
          <p:nvPr>
            <p:ph type="title"/>
          </p:nvPr>
        </p:nvSpPr>
        <p:spPr/>
        <p:txBody>
          <a:bodyPr/>
          <a:lstStyle/>
          <a:p>
            <a:r>
              <a:rPr lang="fr-FR" dirty="0" err="1"/>
              <a:t>Scaled</a:t>
            </a:r>
            <a:r>
              <a:rPr lang="fr-FR" dirty="0"/>
              <a:t> </a:t>
            </a:r>
            <a:r>
              <a:rPr lang="fr-FR" dirty="0" err="1"/>
              <a:t>Yolo</a:t>
            </a:r>
            <a:r>
              <a:rPr lang="fr-FR" dirty="0"/>
              <a:t> v4</a:t>
            </a:r>
          </a:p>
        </p:txBody>
      </p:sp>
      <p:sp>
        <p:nvSpPr>
          <p:cNvPr id="3" name="Espace réservé du contenu 2">
            <a:extLst>
              <a:ext uri="{FF2B5EF4-FFF2-40B4-BE49-F238E27FC236}">
                <a16:creationId xmlns:a16="http://schemas.microsoft.com/office/drawing/2014/main" id="{2B018A3B-4680-4A75-B15C-30F472D2E8D9}"/>
              </a:ext>
            </a:extLst>
          </p:cNvPr>
          <p:cNvSpPr>
            <a:spLocks noGrp="1"/>
          </p:cNvSpPr>
          <p:nvPr>
            <p:ph idx="1"/>
          </p:nvPr>
        </p:nvSpPr>
        <p:spPr>
          <a:xfrm>
            <a:off x="838200" y="1828799"/>
            <a:ext cx="7784199" cy="4348163"/>
          </a:xfrm>
        </p:spPr>
        <p:txBody>
          <a:bodyPr/>
          <a:lstStyle/>
          <a:p>
            <a:r>
              <a:rPr lang="en-US" dirty="0"/>
              <a:t>First, we re-design YOLOv4 and propose YOLOv4-CSP, and then based on YOLOv4-CSP we developed scaled-YOLOv4</a:t>
            </a:r>
            <a:endParaRPr lang="fr-FR" dirty="0"/>
          </a:p>
        </p:txBody>
      </p:sp>
      <p:pic>
        <p:nvPicPr>
          <p:cNvPr id="5" name="Image 4">
            <a:extLst>
              <a:ext uri="{FF2B5EF4-FFF2-40B4-BE49-F238E27FC236}">
                <a16:creationId xmlns:a16="http://schemas.microsoft.com/office/drawing/2014/main" id="{7A55B9B1-F130-4BA3-AC84-AEEB6B47F5F0}"/>
              </a:ext>
            </a:extLst>
          </p:cNvPr>
          <p:cNvPicPr>
            <a:picLocks noChangeAspect="1"/>
          </p:cNvPicPr>
          <p:nvPr/>
        </p:nvPicPr>
        <p:blipFill>
          <a:blip r:embed="rId2"/>
          <a:stretch>
            <a:fillRect/>
          </a:stretch>
        </p:blipFill>
        <p:spPr>
          <a:xfrm>
            <a:off x="8622399" y="0"/>
            <a:ext cx="3569601" cy="3055989"/>
          </a:xfrm>
          <a:prstGeom prst="rect">
            <a:avLst/>
          </a:prstGeom>
        </p:spPr>
      </p:pic>
    </p:spTree>
    <p:extLst>
      <p:ext uri="{BB962C8B-B14F-4D97-AF65-F5344CB8AC3E}">
        <p14:creationId xmlns:p14="http://schemas.microsoft.com/office/powerpoint/2010/main" val="1862378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AC527-BBEA-4E7F-B2B6-2181AA1CB4FD}"/>
              </a:ext>
            </a:extLst>
          </p:cNvPr>
          <p:cNvSpPr>
            <a:spLocks noGrp="1"/>
          </p:cNvSpPr>
          <p:nvPr>
            <p:ph type="title"/>
          </p:nvPr>
        </p:nvSpPr>
        <p:spPr/>
        <p:txBody>
          <a:bodyPr/>
          <a:lstStyle/>
          <a:p>
            <a:r>
              <a:rPr lang="fr-FR" dirty="0" err="1"/>
              <a:t>Specific</a:t>
            </a:r>
            <a:r>
              <a:rPr lang="fr-FR" dirty="0"/>
              <a:t> OCR </a:t>
            </a:r>
            <a:r>
              <a:rPr lang="fr-FR" dirty="0" err="1"/>
              <a:t>requirements</a:t>
            </a:r>
            <a:endParaRPr lang="fr-FR" dirty="0"/>
          </a:p>
        </p:txBody>
      </p:sp>
      <p:sp>
        <p:nvSpPr>
          <p:cNvPr id="3" name="Espace réservé du contenu 2">
            <a:extLst>
              <a:ext uri="{FF2B5EF4-FFF2-40B4-BE49-F238E27FC236}">
                <a16:creationId xmlns:a16="http://schemas.microsoft.com/office/drawing/2014/main" id="{77D16C7C-55BA-4865-A11F-C640D5A80EC6}"/>
              </a:ext>
            </a:extLst>
          </p:cNvPr>
          <p:cNvSpPr>
            <a:spLocks noGrp="1"/>
          </p:cNvSpPr>
          <p:nvPr>
            <p:ph idx="1"/>
          </p:nvPr>
        </p:nvSpPr>
        <p:spPr/>
        <p:txBody>
          <a:bodyPr>
            <a:normAutofit/>
          </a:bodyPr>
          <a:lstStyle/>
          <a:p>
            <a:r>
              <a:rPr lang="fr-FR" sz="1400" dirty="0"/>
              <a:t>Très grand nombre d’objets</a:t>
            </a:r>
          </a:p>
          <a:p>
            <a:r>
              <a:rPr lang="fr-FR" sz="1400" dirty="0"/>
              <a:t>Peu de recouvrements</a:t>
            </a:r>
          </a:p>
          <a:p>
            <a:r>
              <a:rPr lang="fr-FR" sz="1400" dirty="0"/>
              <a:t>Tous les objets alignés horizontalement par paquets</a:t>
            </a:r>
          </a:p>
          <a:p>
            <a:r>
              <a:rPr lang="fr-FR" sz="1400" dirty="0"/>
              <a:t>Seul l’ordre des lettres compte, les </a:t>
            </a:r>
            <a:r>
              <a:rPr lang="fr-FR" sz="1400" dirty="0" err="1"/>
              <a:t>bounding</a:t>
            </a:r>
            <a:r>
              <a:rPr lang="fr-FR" sz="1400" dirty="0"/>
              <a:t> boxes précises au pixel près ne nous intéressent pas </a:t>
            </a:r>
          </a:p>
          <a:p>
            <a:r>
              <a:rPr lang="fr-FR" sz="1400" dirty="0"/>
              <a:t>Considérer une grille qui divise la résolution par 4 : on ne détecte pas les caractères de moins de 4 pixels de large</a:t>
            </a:r>
          </a:p>
          <a:p>
            <a:r>
              <a:rPr lang="fr-FR" sz="1400" dirty="0"/>
              <a:t>Tout se lit de gauche à droite : prédire si chaque pixel est le début d’un mot (suit un espace), prédire si chaque pixel est le début d’une lettre</a:t>
            </a:r>
          </a:p>
          <a:p>
            <a:r>
              <a:rPr lang="fr-FR" sz="1400" dirty="0"/>
              <a:t>Tout se lit de haut en bas : prédire si chaque pixel est la base d’une ligne</a:t>
            </a:r>
          </a:p>
          <a:p>
            <a:r>
              <a:rPr lang="fr-FR" sz="1400" dirty="0"/>
              <a:t>Identifier les images et les lignes horizontales / verticales comme une classe de caractères</a:t>
            </a:r>
          </a:p>
        </p:txBody>
      </p:sp>
    </p:spTree>
    <p:extLst>
      <p:ext uri="{BB962C8B-B14F-4D97-AF65-F5344CB8AC3E}">
        <p14:creationId xmlns:p14="http://schemas.microsoft.com/office/powerpoint/2010/main" val="346293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5FBA3-8AB8-4372-8433-5F962937A3C8}"/>
              </a:ext>
            </a:extLst>
          </p:cNvPr>
          <p:cNvSpPr>
            <a:spLocks noGrp="1"/>
          </p:cNvSpPr>
          <p:nvPr>
            <p:ph type="title"/>
          </p:nvPr>
        </p:nvSpPr>
        <p:spPr/>
        <p:txBody>
          <a:bodyPr/>
          <a:lstStyle/>
          <a:p>
            <a:r>
              <a:rPr lang="fr-FR" dirty="0"/>
              <a:t>Annexes</a:t>
            </a:r>
          </a:p>
        </p:txBody>
      </p:sp>
      <p:sp>
        <p:nvSpPr>
          <p:cNvPr id="3" name="Espace réservé du contenu 2">
            <a:extLst>
              <a:ext uri="{FF2B5EF4-FFF2-40B4-BE49-F238E27FC236}">
                <a16:creationId xmlns:a16="http://schemas.microsoft.com/office/drawing/2014/main" id="{73C9EA5E-EC65-4028-A1C2-BF68A91BAFFB}"/>
              </a:ext>
            </a:extLst>
          </p:cNvPr>
          <p:cNvSpPr>
            <a:spLocks noGrp="1"/>
          </p:cNvSpPr>
          <p:nvPr>
            <p:ph idx="1"/>
          </p:nvPr>
        </p:nvSpPr>
        <p:spPr/>
        <p:txBody>
          <a:bodyPr>
            <a:normAutofit fontScale="70000" lnSpcReduction="20000"/>
          </a:bodyPr>
          <a:lstStyle/>
          <a:p>
            <a:r>
              <a:rPr lang="fr-FR" dirty="0"/>
              <a:t>YOLO v4 : </a:t>
            </a:r>
            <a:r>
              <a:rPr lang="en-US" dirty="0">
                <a:hlinkClick r:id="rId2"/>
              </a:rPr>
              <a:t>Explanation of YOLO V4 a one stage detector | by </a:t>
            </a:r>
            <a:r>
              <a:rPr lang="en-US" dirty="0" err="1">
                <a:hlinkClick r:id="rId2"/>
              </a:rPr>
              <a:t>Pierrick</a:t>
            </a:r>
            <a:r>
              <a:rPr lang="en-US" dirty="0">
                <a:hlinkClick r:id="rId2"/>
              </a:rPr>
              <a:t> RUGERY | Becoming Human: Artificial Intelligence Magazine</a:t>
            </a:r>
            <a:endParaRPr lang="en-US" dirty="0"/>
          </a:p>
          <a:p>
            <a:r>
              <a:rPr lang="en-US" dirty="0"/>
              <a:t>Scaled YOLO v4 : </a:t>
            </a:r>
            <a:r>
              <a:rPr lang="fr-FR" dirty="0" err="1">
                <a:hlinkClick r:id="rId3"/>
              </a:rPr>
              <a:t>WongKinYiu</a:t>
            </a:r>
            <a:r>
              <a:rPr lang="fr-FR" dirty="0">
                <a:hlinkClick r:id="rId3"/>
              </a:rPr>
              <a:t>/ScaledYOLOv4 (github.com)</a:t>
            </a:r>
            <a:endParaRPr lang="fr-FR" dirty="0"/>
          </a:p>
          <a:p>
            <a:r>
              <a:rPr lang="en-US" dirty="0"/>
              <a:t>Anchor free detection : </a:t>
            </a:r>
            <a:r>
              <a:rPr lang="fr-FR" dirty="0">
                <a:hlinkClick r:id="rId4"/>
              </a:rPr>
              <a:t>Anchor Free Object </a:t>
            </a:r>
            <a:r>
              <a:rPr lang="fr-FR" dirty="0" err="1">
                <a:hlinkClick r:id="rId4"/>
              </a:rPr>
              <a:t>Detection</a:t>
            </a:r>
            <a:r>
              <a:rPr lang="fr-FR" dirty="0">
                <a:hlinkClick r:id="rId4"/>
              </a:rPr>
              <a:t> | Qiang Zhang (zhangtemplar.github.io)</a:t>
            </a:r>
            <a:endParaRPr lang="en-US" dirty="0"/>
          </a:p>
          <a:p>
            <a:r>
              <a:rPr lang="fr-FR" dirty="0" err="1"/>
              <a:t>ViT</a:t>
            </a:r>
            <a:r>
              <a:rPr lang="fr-FR" dirty="0"/>
              <a:t> : </a:t>
            </a:r>
            <a:r>
              <a:rPr lang="fr-FR" dirty="0">
                <a:hlinkClick r:id="rId5"/>
              </a:rPr>
              <a:t>https://paperswithcode.com/paper/an-image-is-worth-16x16-words-transformers-1</a:t>
            </a:r>
            <a:endParaRPr lang="fr-FR" dirty="0"/>
          </a:p>
          <a:p>
            <a:r>
              <a:rPr lang="fr-FR" dirty="0"/>
              <a:t>Cross-Stage Partial Networks : </a:t>
            </a:r>
          </a:p>
          <a:p>
            <a:r>
              <a:rPr lang="fr-FR" dirty="0" err="1"/>
              <a:t>HRNet</a:t>
            </a:r>
            <a:endParaRPr lang="fr-FR" dirty="0"/>
          </a:p>
          <a:p>
            <a:pPr marL="0" indent="0">
              <a:buNone/>
            </a:pPr>
            <a:endParaRPr lang="fr-FR" dirty="0"/>
          </a:p>
          <a:p>
            <a:pPr marL="0" indent="0">
              <a:buNone/>
            </a:pPr>
            <a:r>
              <a:rPr lang="fr-FR" dirty="0">
                <a:hlinkClick r:id="rId6"/>
              </a:rPr>
              <a:t>Perspective transformation – </a:t>
            </a:r>
            <a:r>
              <a:rPr lang="fr-FR" dirty="0" err="1">
                <a:hlinkClick r:id="rId6"/>
              </a:rPr>
              <a:t>OpenCV</a:t>
            </a:r>
            <a:r>
              <a:rPr lang="fr-FR" dirty="0">
                <a:hlinkClick r:id="rId6"/>
              </a:rPr>
              <a:t> 3.4 with python 3 Tutorial 13 - </a:t>
            </a:r>
            <a:r>
              <a:rPr lang="fr-FR" dirty="0" err="1">
                <a:hlinkClick r:id="rId6"/>
              </a:rPr>
              <a:t>Pysource</a:t>
            </a:r>
            <a:endParaRPr lang="fr-FR" dirty="0"/>
          </a:p>
          <a:p>
            <a:pPr marL="0" indent="0">
              <a:buNone/>
            </a:pPr>
            <a:endParaRPr lang="fr-FR" dirty="0"/>
          </a:p>
          <a:p>
            <a:r>
              <a:rPr lang="fr-FR" dirty="0">
                <a:hlinkClick r:id="rId7"/>
              </a:rPr>
              <a:t>https://paperswithcode.com/paper/fixing-the-train-test-resolution-discrepancy-2</a:t>
            </a:r>
            <a:endParaRPr lang="fr-FR" dirty="0"/>
          </a:p>
          <a:p>
            <a:r>
              <a:rPr lang="fr-FR" dirty="0">
                <a:hlinkClick r:id="rId8"/>
              </a:rPr>
              <a:t>https://paperswithcode.com/paper/self-training-with-noisy-student-improves</a:t>
            </a:r>
            <a:endParaRPr lang="fr-FR" dirty="0"/>
          </a:p>
          <a:p>
            <a:r>
              <a:rPr lang="fr-FR" dirty="0">
                <a:hlinkClick r:id="rId9"/>
              </a:rPr>
              <a:t>https://paperswithcode.com/paper/large-scale-learning-of-general-visual</a:t>
            </a:r>
            <a:endParaRPr lang="fr-FR" dirty="0"/>
          </a:p>
          <a:p>
            <a:endParaRPr lang="fr-FR" dirty="0"/>
          </a:p>
        </p:txBody>
      </p:sp>
    </p:spTree>
    <p:extLst>
      <p:ext uri="{BB962C8B-B14F-4D97-AF65-F5344CB8AC3E}">
        <p14:creationId xmlns:p14="http://schemas.microsoft.com/office/powerpoint/2010/main" val="344989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7AFC0-AB93-4DBE-B0DD-3B67CF3CCE9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46B64C-84B4-4D27-A0C1-B76EE3AE0AF4}"/>
              </a:ext>
            </a:extLst>
          </p:cNvPr>
          <p:cNvSpPr>
            <a:spLocks noGrp="1"/>
          </p:cNvSpPr>
          <p:nvPr>
            <p:ph idx="1"/>
          </p:nvPr>
        </p:nvSpPr>
        <p:spPr/>
        <p:txBody>
          <a:bodyPr/>
          <a:lstStyle/>
          <a:p>
            <a:r>
              <a:rPr lang="fr-FR" dirty="0" err="1"/>
              <a:t>Floating</a:t>
            </a:r>
            <a:r>
              <a:rPr lang="fr-FR" dirty="0"/>
              <a:t> point format :</a:t>
            </a:r>
          </a:p>
          <a:p>
            <a:pPr lvl="1"/>
            <a:r>
              <a:rPr lang="fr-FR" dirty="0"/>
              <a:t>Even with 32 bits </a:t>
            </a:r>
            <a:r>
              <a:rPr lang="fr-FR" dirty="0" err="1"/>
              <a:t>you</a:t>
            </a:r>
            <a:r>
              <a:rPr lang="fr-FR" dirty="0"/>
              <a:t> can get </a:t>
            </a:r>
            <a:r>
              <a:rPr lang="fr-FR" dirty="0" err="1"/>
              <a:t>numerical</a:t>
            </a:r>
            <a:r>
              <a:rPr lang="fr-FR" dirty="0"/>
              <a:t> </a:t>
            </a:r>
            <a:r>
              <a:rPr lang="fr-FR" dirty="0" err="1"/>
              <a:t>instabilities</a:t>
            </a:r>
            <a:r>
              <a:rPr lang="fr-FR" dirty="0"/>
              <a:t> and </a:t>
            </a:r>
            <a:r>
              <a:rPr lang="fr-FR" dirty="0" err="1"/>
              <a:t>overflows</a:t>
            </a:r>
            <a:endParaRPr lang="fr-FR" dirty="0"/>
          </a:p>
          <a:p>
            <a:pPr lvl="1"/>
            <a:r>
              <a:rPr lang="fr-FR" dirty="0"/>
              <a:t>More bits for </a:t>
            </a:r>
            <a:r>
              <a:rPr lang="fr-FR" dirty="0" err="1"/>
              <a:t>Exponent</a:t>
            </a:r>
            <a:r>
              <a:rPr lang="fr-FR" dirty="0"/>
              <a:t> = </a:t>
            </a:r>
            <a:r>
              <a:rPr lang="fr-FR" dirty="0" err="1"/>
              <a:t>covers</a:t>
            </a:r>
            <a:r>
              <a:rPr lang="fr-FR" dirty="0"/>
              <a:t> </a:t>
            </a:r>
            <a:r>
              <a:rPr lang="fr-FR" dirty="0" err="1"/>
              <a:t>larger</a:t>
            </a:r>
            <a:r>
              <a:rPr lang="fr-FR" dirty="0"/>
              <a:t> </a:t>
            </a:r>
            <a:r>
              <a:rPr lang="fr-FR" dirty="0" err="1"/>
              <a:t>dynamic</a:t>
            </a:r>
            <a:r>
              <a:rPr lang="fr-FR" dirty="0"/>
              <a:t> range, </a:t>
            </a:r>
            <a:r>
              <a:rPr lang="fr-FR" dirty="0" err="1"/>
              <a:t>takes</a:t>
            </a:r>
            <a:r>
              <a:rPr lang="fr-FR" dirty="0"/>
              <a:t> care of </a:t>
            </a:r>
            <a:r>
              <a:rPr lang="fr-FR" dirty="0" err="1"/>
              <a:t>overflows</a:t>
            </a:r>
            <a:r>
              <a:rPr lang="fr-FR" dirty="0"/>
              <a:t> </a:t>
            </a:r>
            <a:r>
              <a:rPr lang="fr-FR" dirty="0" err="1"/>
              <a:t>better</a:t>
            </a:r>
            <a:r>
              <a:rPr lang="fr-FR" dirty="0"/>
              <a:t>, </a:t>
            </a:r>
            <a:r>
              <a:rPr lang="fr-FR" dirty="0" err="1"/>
              <a:t>otherwise</a:t>
            </a:r>
            <a:r>
              <a:rPr lang="fr-FR" dirty="0"/>
              <a:t> </a:t>
            </a:r>
            <a:r>
              <a:rPr lang="fr-FR" dirty="0" err="1"/>
              <a:t>you</a:t>
            </a:r>
            <a:r>
              <a:rPr lang="fr-FR" dirty="0"/>
              <a:t> </a:t>
            </a:r>
            <a:r>
              <a:rPr lang="fr-FR" dirty="0" err="1"/>
              <a:t>need</a:t>
            </a:r>
            <a:r>
              <a:rPr lang="fr-FR" dirty="0"/>
              <a:t> to </a:t>
            </a:r>
            <a:r>
              <a:rPr lang="fr-FR" dirty="0" err="1"/>
              <a:t>be</a:t>
            </a:r>
            <a:r>
              <a:rPr lang="fr-FR" dirty="0"/>
              <a:t> more </a:t>
            </a:r>
            <a:r>
              <a:rPr lang="fr-FR" dirty="0" err="1"/>
              <a:t>careful</a:t>
            </a:r>
            <a:endParaRPr lang="fr-FR" dirty="0"/>
          </a:p>
          <a:p>
            <a:pPr lvl="1"/>
            <a:r>
              <a:rPr lang="fr-FR" dirty="0"/>
              <a:t>More bits for </a:t>
            </a:r>
            <a:r>
              <a:rPr lang="fr-FR" dirty="0" err="1"/>
              <a:t>Mantissa</a:t>
            </a:r>
            <a:r>
              <a:rPr lang="fr-FR" dirty="0"/>
              <a:t> = </a:t>
            </a:r>
            <a:r>
              <a:rPr lang="fr-FR" dirty="0" err="1"/>
              <a:t>accuracy</a:t>
            </a:r>
            <a:r>
              <a:rPr lang="fr-FR" dirty="0"/>
              <a:t> </a:t>
            </a:r>
            <a:r>
              <a:rPr lang="fr-FR" dirty="0" err="1"/>
              <a:t>within</a:t>
            </a:r>
            <a:r>
              <a:rPr lang="fr-FR" dirty="0"/>
              <a:t> </a:t>
            </a:r>
            <a:r>
              <a:rPr lang="fr-FR" dirty="0" err="1"/>
              <a:t>that</a:t>
            </a:r>
            <a:r>
              <a:rPr lang="fr-FR" dirty="0"/>
              <a:t> range</a:t>
            </a:r>
          </a:p>
          <a:p>
            <a:pPr lvl="1"/>
            <a:r>
              <a:rPr lang="fr-FR" dirty="0"/>
              <a:t>BP16 : more bits for the </a:t>
            </a:r>
            <a:r>
              <a:rPr lang="fr-FR" dirty="0" err="1"/>
              <a:t>exponent</a:t>
            </a:r>
            <a:r>
              <a:rPr lang="fr-FR" dirty="0"/>
              <a:t>, </a:t>
            </a:r>
            <a:r>
              <a:rPr lang="fr-FR" dirty="0" err="1"/>
              <a:t>less</a:t>
            </a:r>
            <a:r>
              <a:rPr lang="fr-FR" dirty="0"/>
              <a:t> the </a:t>
            </a:r>
            <a:r>
              <a:rPr lang="fr-FR" dirty="0" err="1"/>
              <a:t>mantissa</a:t>
            </a:r>
            <a:r>
              <a:rPr lang="fr-FR" dirty="0"/>
              <a:t> </a:t>
            </a:r>
            <a:r>
              <a:rPr lang="fr-FR" dirty="0" err="1"/>
              <a:t>than</a:t>
            </a:r>
            <a:r>
              <a:rPr lang="fr-FR" dirty="0"/>
              <a:t> FP16</a:t>
            </a:r>
          </a:p>
        </p:txBody>
      </p:sp>
    </p:spTree>
    <p:extLst>
      <p:ext uri="{BB962C8B-B14F-4D97-AF65-F5344CB8AC3E}">
        <p14:creationId xmlns:p14="http://schemas.microsoft.com/office/powerpoint/2010/main" val="3823726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7E60226-4FE8-483C-9F00-6CC71828EBAC}"/>
              </a:ext>
            </a:extLst>
          </p:cNvPr>
          <p:cNvPicPr>
            <a:picLocks noChangeAspect="1"/>
          </p:cNvPicPr>
          <p:nvPr/>
        </p:nvPicPr>
        <p:blipFill>
          <a:blip r:embed="rId2"/>
          <a:stretch>
            <a:fillRect/>
          </a:stretch>
        </p:blipFill>
        <p:spPr>
          <a:xfrm>
            <a:off x="484414" y="513669"/>
            <a:ext cx="4561115" cy="2763431"/>
          </a:xfrm>
          <a:prstGeom prst="rect">
            <a:avLst/>
          </a:prstGeom>
        </p:spPr>
      </p:pic>
      <p:pic>
        <p:nvPicPr>
          <p:cNvPr id="7" name="Image 6">
            <a:extLst>
              <a:ext uri="{FF2B5EF4-FFF2-40B4-BE49-F238E27FC236}">
                <a16:creationId xmlns:a16="http://schemas.microsoft.com/office/drawing/2014/main" id="{534110CD-8A55-42C7-8ECA-953DD4E11DBA}"/>
              </a:ext>
            </a:extLst>
          </p:cNvPr>
          <p:cNvPicPr>
            <a:picLocks noChangeAspect="1"/>
          </p:cNvPicPr>
          <p:nvPr/>
        </p:nvPicPr>
        <p:blipFill>
          <a:blip r:embed="rId3"/>
          <a:stretch>
            <a:fillRect/>
          </a:stretch>
        </p:blipFill>
        <p:spPr>
          <a:xfrm>
            <a:off x="5702754" y="570118"/>
            <a:ext cx="5778288" cy="2989511"/>
          </a:xfrm>
          <a:prstGeom prst="rect">
            <a:avLst/>
          </a:prstGeom>
        </p:spPr>
      </p:pic>
      <p:pic>
        <p:nvPicPr>
          <p:cNvPr id="9" name="Image 8">
            <a:extLst>
              <a:ext uri="{FF2B5EF4-FFF2-40B4-BE49-F238E27FC236}">
                <a16:creationId xmlns:a16="http://schemas.microsoft.com/office/drawing/2014/main" id="{A7169965-EE6A-4381-B752-A4AE37E62AF1}"/>
              </a:ext>
            </a:extLst>
          </p:cNvPr>
          <p:cNvPicPr>
            <a:picLocks noChangeAspect="1"/>
          </p:cNvPicPr>
          <p:nvPr/>
        </p:nvPicPr>
        <p:blipFill>
          <a:blip r:embed="rId4"/>
          <a:stretch>
            <a:fillRect/>
          </a:stretch>
        </p:blipFill>
        <p:spPr>
          <a:xfrm>
            <a:off x="484414" y="3733120"/>
            <a:ext cx="4757057" cy="2644782"/>
          </a:xfrm>
          <a:prstGeom prst="rect">
            <a:avLst/>
          </a:prstGeom>
        </p:spPr>
      </p:pic>
      <p:pic>
        <p:nvPicPr>
          <p:cNvPr id="11" name="Image 10">
            <a:extLst>
              <a:ext uri="{FF2B5EF4-FFF2-40B4-BE49-F238E27FC236}">
                <a16:creationId xmlns:a16="http://schemas.microsoft.com/office/drawing/2014/main" id="{5BD7D8DA-8389-4AC4-8956-1EDD7F9D245C}"/>
              </a:ext>
            </a:extLst>
          </p:cNvPr>
          <p:cNvPicPr>
            <a:picLocks noChangeAspect="1"/>
          </p:cNvPicPr>
          <p:nvPr/>
        </p:nvPicPr>
        <p:blipFill>
          <a:blip r:embed="rId5"/>
          <a:stretch>
            <a:fillRect/>
          </a:stretch>
        </p:blipFill>
        <p:spPr>
          <a:xfrm>
            <a:off x="5833382" y="3733120"/>
            <a:ext cx="5008789" cy="2830245"/>
          </a:xfrm>
          <a:prstGeom prst="rect">
            <a:avLst/>
          </a:prstGeom>
        </p:spPr>
      </p:pic>
    </p:spTree>
    <p:extLst>
      <p:ext uri="{BB962C8B-B14F-4D97-AF65-F5344CB8AC3E}">
        <p14:creationId xmlns:p14="http://schemas.microsoft.com/office/powerpoint/2010/main" val="221731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F913517-DEFB-412B-B1E6-3755C79F38FB}"/>
              </a:ext>
            </a:extLst>
          </p:cNvPr>
          <p:cNvPicPr>
            <a:picLocks noChangeAspect="1"/>
          </p:cNvPicPr>
          <p:nvPr/>
        </p:nvPicPr>
        <p:blipFill>
          <a:blip r:embed="rId2"/>
          <a:stretch>
            <a:fillRect/>
          </a:stretch>
        </p:blipFill>
        <p:spPr>
          <a:xfrm>
            <a:off x="869340" y="255814"/>
            <a:ext cx="4844910" cy="3015709"/>
          </a:xfrm>
          <a:prstGeom prst="rect">
            <a:avLst/>
          </a:prstGeom>
        </p:spPr>
      </p:pic>
      <p:pic>
        <p:nvPicPr>
          <p:cNvPr id="7" name="Image 6">
            <a:extLst>
              <a:ext uri="{FF2B5EF4-FFF2-40B4-BE49-F238E27FC236}">
                <a16:creationId xmlns:a16="http://schemas.microsoft.com/office/drawing/2014/main" id="{3042046E-8A0E-4688-B65D-44AEDA28B144}"/>
              </a:ext>
            </a:extLst>
          </p:cNvPr>
          <p:cNvPicPr>
            <a:picLocks noChangeAspect="1"/>
          </p:cNvPicPr>
          <p:nvPr/>
        </p:nvPicPr>
        <p:blipFill>
          <a:blip r:embed="rId3"/>
          <a:stretch>
            <a:fillRect/>
          </a:stretch>
        </p:blipFill>
        <p:spPr>
          <a:xfrm>
            <a:off x="6520544" y="413290"/>
            <a:ext cx="5438929" cy="3015710"/>
          </a:xfrm>
          <a:prstGeom prst="rect">
            <a:avLst/>
          </a:prstGeom>
        </p:spPr>
      </p:pic>
      <p:pic>
        <p:nvPicPr>
          <p:cNvPr id="9" name="Image 8">
            <a:extLst>
              <a:ext uri="{FF2B5EF4-FFF2-40B4-BE49-F238E27FC236}">
                <a16:creationId xmlns:a16="http://schemas.microsoft.com/office/drawing/2014/main" id="{F9C77D2D-3591-49AC-80F9-3227069A5445}"/>
              </a:ext>
            </a:extLst>
          </p:cNvPr>
          <p:cNvPicPr>
            <a:picLocks noChangeAspect="1"/>
          </p:cNvPicPr>
          <p:nvPr/>
        </p:nvPicPr>
        <p:blipFill>
          <a:blip r:embed="rId4"/>
          <a:stretch>
            <a:fillRect/>
          </a:stretch>
        </p:blipFill>
        <p:spPr>
          <a:xfrm>
            <a:off x="657071" y="3594630"/>
            <a:ext cx="5438929" cy="2892378"/>
          </a:xfrm>
          <a:prstGeom prst="rect">
            <a:avLst/>
          </a:prstGeom>
        </p:spPr>
      </p:pic>
      <p:pic>
        <p:nvPicPr>
          <p:cNvPr id="11" name="Image 10">
            <a:extLst>
              <a:ext uri="{FF2B5EF4-FFF2-40B4-BE49-F238E27FC236}">
                <a16:creationId xmlns:a16="http://schemas.microsoft.com/office/drawing/2014/main" id="{15688EBB-1C86-4E90-84AE-7A9C730F599A}"/>
              </a:ext>
            </a:extLst>
          </p:cNvPr>
          <p:cNvPicPr>
            <a:picLocks noChangeAspect="1"/>
          </p:cNvPicPr>
          <p:nvPr/>
        </p:nvPicPr>
        <p:blipFill>
          <a:blip r:embed="rId5"/>
          <a:stretch>
            <a:fillRect/>
          </a:stretch>
        </p:blipFill>
        <p:spPr>
          <a:xfrm>
            <a:off x="6520544" y="3594630"/>
            <a:ext cx="5429443" cy="2892378"/>
          </a:xfrm>
          <a:prstGeom prst="rect">
            <a:avLst/>
          </a:prstGeom>
        </p:spPr>
      </p:pic>
    </p:spTree>
    <p:extLst>
      <p:ext uri="{BB962C8B-B14F-4D97-AF65-F5344CB8AC3E}">
        <p14:creationId xmlns:p14="http://schemas.microsoft.com/office/powerpoint/2010/main" val="157049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AC16BC6-DAB9-4DF6-8BA4-9FF404EA2351}"/>
              </a:ext>
            </a:extLst>
          </p:cNvPr>
          <p:cNvSpPr>
            <a:spLocks noGrp="1"/>
          </p:cNvSpPr>
          <p:nvPr>
            <p:ph idx="1"/>
          </p:nvPr>
        </p:nvSpPr>
        <p:spPr>
          <a:xfrm>
            <a:off x="838200" y="2808514"/>
            <a:ext cx="10515600" cy="4049485"/>
          </a:xfrm>
        </p:spPr>
        <p:txBody>
          <a:bodyPr>
            <a:normAutofit fontScale="77500" lnSpcReduction="20000"/>
          </a:bodyPr>
          <a:lstStyle/>
          <a:p>
            <a:r>
              <a:rPr lang="fr-FR" dirty="0" err="1"/>
              <a:t>Features</a:t>
            </a:r>
            <a:r>
              <a:rPr lang="fr-FR" dirty="0"/>
              <a:t> </a:t>
            </a:r>
            <a:r>
              <a:rPr lang="fr-FR" dirty="0" err="1"/>
              <a:t>learned</a:t>
            </a:r>
            <a:r>
              <a:rPr lang="fr-FR" dirty="0"/>
              <a:t> </a:t>
            </a:r>
            <a:r>
              <a:rPr lang="fr-FR" dirty="0" err="1"/>
              <a:t>automatically</a:t>
            </a:r>
            <a:r>
              <a:rPr lang="fr-FR" dirty="0"/>
              <a:t> </a:t>
            </a:r>
            <a:r>
              <a:rPr lang="fr-FR" dirty="0" err="1"/>
              <a:t>instead</a:t>
            </a:r>
            <a:r>
              <a:rPr lang="fr-FR" dirty="0"/>
              <a:t> of hand </a:t>
            </a:r>
            <a:r>
              <a:rPr lang="fr-FR" dirty="0" err="1"/>
              <a:t>crafted</a:t>
            </a:r>
            <a:r>
              <a:rPr lang="fr-FR" dirty="0"/>
              <a:t>, </a:t>
            </a:r>
            <a:r>
              <a:rPr lang="fr-FR" dirty="0" err="1"/>
              <a:t>followed</a:t>
            </a:r>
            <a:r>
              <a:rPr lang="fr-FR" dirty="0"/>
              <a:t> by a </a:t>
            </a:r>
            <a:r>
              <a:rPr lang="fr-FR" dirty="0" err="1"/>
              <a:t>softmax</a:t>
            </a:r>
            <a:endParaRPr lang="fr-FR" dirty="0"/>
          </a:p>
          <a:p>
            <a:r>
              <a:rPr lang="fr-FR" dirty="0"/>
              <a:t>Dropout </a:t>
            </a:r>
            <a:r>
              <a:rPr lang="fr-FR" dirty="0" err="1"/>
              <a:t>regularization</a:t>
            </a:r>
            <a:r>
              <a:rPr lang="fr-FR" dirty="0"/>
              <a:t> : </a:t>
            </a:r>
            <a:r>
              <a:rPr lang="fr-FR" dirty="0" err="1"/>
              <a:t>allowed</a:t>
            </a:r>
            <a:r>
              <a:rPr lang="fr-FR" dirty="0"/>
              <a:t> to design </a:t>
            </a:r>
            <a:r>
              <a:rPr lang="fr-FR" dirty="0" err="1"/>
              <a:t>deeper</a:t>
            </a:r>
            <a:r>
              <a:rPr lang="fr-FR" dirty="0"/>
              <a:t> networks, </a:t>
            </a:r>
            <a:r>
              <a:rPr lang="fr-FR" dirty="0" err="1"/>
              <a:t>regularize</a:t>
            </a:r>
            <a:r>
              <a:rPr lang="fr-FR" dirty="0"/>
              <a:t> not </a:t>
            </a:r>
            <a:r>
              <a:rPr lang="fr-FR" dirty="0" err="1"/>
              <a:t>just</a:t>
            </a:r>
            <a:r>
              <a:rPr lang="fr-FR" dirty="0"/>
              <a:t> the input but </a:t>
            </a:r>
            <a:r>
              <a:rPr lang="fr-FR" dirty="0" err="1"/>
              <a:t>also</a:t>
            </a:r>
            <a:r>
              <a:rPr lang="fr-FR" dirty="0"/>
              <a:t> the inner structure of the network, </a:t>
            </a:r>
            <a:r>
              <a:rPr lang="fr-FR" dirty="0" err="1"/>
              <a:t>regularization</a:t>
            </a:r>
            <a:r>
              <a:rPr lang="fr-FR" dirty="0"/>
              <a:t> </a:t>
            </a:r>
            <a:r>
              <a:rPr lang="fr-FR" dirty="0" err="1"/>
              <a:t>applied</a:t>
            </a:r>
            <a:r>
              <a:rPr lang="fr-FR" dirty="0"/>
              <a:t> to all the </a:t>
            </a:r>
            <a:r>
              <a:rPr lang="fr-FR" dirty="0" err="1"/>
              <a:t>layers</a:t>
            </a:r>
            <a:r>
              <a:rPr lang="fr-FR" dirty="0"/>
              <a:t> of the network</a:t>
            </a:r>
          </a:p>
          <a:p>
            <a:r>
              <a:rPr lang="fr-FR" dirty="0" err="1"/>
              <a:t>ReLu</a:t>
            </a:r>
            <a:r>
              <a:rPr lang="fr-FR" dirty="0"/>
              <a:t> : replace </a:t>
            </a:r>
            <a:r>
              <a:rPr lang="fr-FR" dirty="0" err="1"/>
              <a:t>sigmoid</a:t>
            </a:r>
            <a:r>
              <a:rPr lang="fr-FR" dirty="0"/>
              <a:t> non </a:t>
            </a:r>
            <a:r>
              <a:rPr lang="fr-FR" dirty="0" err="1"/>
              <a:t>linearity</a:t>
            </a:r>
            <a:r>
              <a:rPr lang="fr-FR" dirty="0"/>
              <a:t> by max with 0, </a:t>
            </a:r>
            <a:r>
              <a:rPr lang="fr-FR" dirty="0" err="1"/>
              <a:t>so</a:t>
            </a:r>
            <a:r>
              <a:rPr lang="fr-FR" dirty="0"/>
              <a:t> </a:t>
            </a:r>
            <a:r>
              <a:rPr lang="fr-FR" dirty="0" err="1"/>
              <a:t>that</a:t>
            </a:r>
            <a:r>
              <a:rPr lang="fr-FR" dirty="0"/>
              <a:t> the gradient </a:t>
            </a:r>
            <a:r>
              <a:rPr lang="fr-FR" dirty="0" err="1"/>
              <a:t>would</a:t>
            </a:r>
            <a:r>
              <a:rPr lang="fr-FR" dirty="0"/>
              <a:t> not longer </a:t>
            </a:r>
            <a:r>
              <a:rPr lang="fr-FR" dirty="0" err="1"/>
              <a:t>vanish</a:t>
            </a:r>
            <a:r>
              <a:rPr lang="fr-FR" dirty="0"/>
              <a:t> </a:t>
            </a:r>
            <a:r>
              <a:rPr lang="fr-FR" dirty="0" err="1"/>
              <a:t>because</a:t>
            </a:r>
            <a:r>
              <a:rPr lang="fr-FR" dirty="0"/>
              <a:t> </a:t>
            </a:r>
            <a:r>
              <a:rPr lang="fr-FR" dirty="0" err="1"/>
              <a:t>you</a:t>
            </a:r>
            <a:r>
              <a:rPr lang="fr-FR" dirty="0"/>
              <a:t> have at least on </a:t>
            </a:r>
            <a:r>
              <a:rPr lang="fr-FR" dirty="0" err="1"/>
              <a:t>half</a:t>
            </a:r>
            <a:r>
              <a:rPr lang="fr-FR" dirty="0"/>
              <a:t> </a:t>
            </a:r>
            <a:r>
              <a:rPr lang="fr-FR" dirty="0" err="1"/>
              <a:t>space</a:t>
            </a:r>
            <a:r>
              <a:rPr lang="fr-FR" dirty="0"/>
              <a:t> </a:t>
            </a:r>
            <a:r>
              <a:rPr lang="fr-FR" dirty="0" err="1"/>
              <a:t>where</a:t>
            </a:r>
            <a:r>
              <a:rPr lang="fr-FR" dirty="0"/>
              <a:t> the </a:t>
            </a:r>
            <a:r>
              <a:rPr lang="fr-FR" dirty="0" err="1"/>
              <a:t>function</a:t>
            </a:r>
            <a:r>
              <a:rPr lang="fr-FR" dirty="0"/>
              <a:t> </a:t>
            </a:r>
            <a:r>
              <a:rPr lang="fr-FR" dirty="0" err="1"/>
              <a:t>is</a:t>
            </a:r>
            <a:r>
              <a:rPr lang="fr-FR" dirty="0"/>
              <a:t> the </a:t>
            </a:r>
            <a:r>
              <a:rPr lang="fr-FR" dirty="0" err="1"/>
              <a:t>identity</a:t>
            </a:r>
            <a:endParaRPr lang="fr-FR" dirty="0"/>
          </a:p>
          <a:p>
            <a:r>
              <a:rPr lang="fr-FR" dirty="0"/>
              <a:t>Max </a:t>
            </a:r>
            <a:r>
              <a:rPr lang="fr-FR" dirty="0" err="1"/>
              <a:t>pooling</a:t>
            </a:r>
            <a:r>
              <a:rPr lang="fr-FR" dirty="0"/>
              <a:t> : replace </a:t>
            </a:r>
            <a:r>
              <a:rPr lang="fr-FR" dirty="0" err="1"/>
              <a:t>avg</a:t>
            </a:r>
            <a:r>
              <a:rPr lang="fr-FR" dirty="0"/>
              <a:t> </a:t>
            </a:r>
            <a:r>
              <a:rPr lang="fr-FR" dirty="0" err="1"/>
              <a:t>pooling</a:t>
            </a:r>
            <a:r>
              <a:rPr lang="fr-FR" dirty="0"/>
              <a:t>, </a:t>
            </a:r>
            <a:r>
              <a:rPr lang="fr-FR" dirty="0" err="1"/>
              <a:t>features</a:t>
            </a:r>
            <a:r>
              <a:rPr lang="fr-FR" dirty="0"/>
              <a:t> more shift invariant, </a:t>
            </a:r>
            <a:r>
              <a:rPr lang="fr-FR" dirty="0" err="1"/>
              <a:t>you</a:t>
            </a:r>
            <a:r>
              <a:rPr lang="fr-FR" dirty="0"/>
              <a:t> can move </a:t>
            </a:r>
            <a:r>
              <a:rPr lang="fr-FR" dirty="0" err="1"/>
              <a:t>your</a:t>
            </a:r>
            <a:r>
              <a:rPr lang="fr-FR" dirty="0"/>
              <a:t> </a:t>
            </a:r>
            <a:r>
              <a:rPr lang="fr-FR" dirty="0" err="1"/>
              <a:t>attributes</a:t>
            </a:r>
            <a:r>
              <a:rPr lang="fr-FR" dirty="0"/>
              <a:t> a </a:t>
            </a:r>
            <a:r>
              <a:rPr lang="fr-FR" dirty="0" err="1"/>
              <a:t>little</a:t>
            </a:r>
            <a:r>
              <a:rPr lang="fr-FR" dirty="0"/>
              <a:t> bit and max </a:t>
            </a:r>
            <a:r>
              <a:rPr lang="fr-FR" dirty="0" err="1"/>
              <a:t>pooling</a:t>
            </a:r>
            <a:r>
              <a:rPr lang="fr-FR" dirty="0"/>
              <a:t> can </a:t>
            </a:r>
            <a:r>
              <a:rPr lang="fr-FR" dirty="0" err="1"/>
              <a:t>still</a:t>
            </a:r>
            <a:r>
              <a:rPr lang="fr-FR" dirty="0"/>
              <a:t> pull the relevant </a:t>
            </a:r>
            <a:r>
              <a:rPr lang="fr-FR" dirty="0" err="1"/>
              <a:t>attributes</a:t>
            </a:r>
            <a:r>
              <a:rPr lang="fr-FR" dirty="0"/>
              <a:t> </a:t>
            </a:r>
            <a:r>
              <a:rPr lang="fr-FR" dirty="0" err="1"/>
              <a:t>through</a:t>
            </a:r>
            <a:endParaRPr lang="fr-FR" dirty="0"/>
          </a:p>
          <a:p>
            <a:r>
              <a:rPr lang="fr-FR" dirty="0"/>
              <a:t>Data augmentation : train on </a:t>
            </a:r>
            <a:r>
              <a:rPr lang="fr-FR" dirty="0" err="1"/>
              <a:t>cropped</a:t>
            </a:r>
            <a:r>
              <a:rPr lang="fr-FR" dirty="0"/>
              <a:t> parts </a:t>
            </a:r>
            <a:r>
              <a:rPr lang="fr-FR" dirty="0" err="1"/>
              <a:t>instead</a:t>
            </a:r>
            <a:r>
              <a:rPr lang="fr-FR" dirty="0"/>
              <a:t> of the original image, transformations on </a:t>
            </a:r>
            <a:r>
              <a:rPr lang="fr-FR" dirty="0" err="1"/>
              <a:t>brightness</a:t>
            </a:r>
            <a:r>
              <a:rPr lang="fr-FR" dirty="0"/>
              <a:t> / </a:t>
            </a:r>
            <a:r>
              <a:rPr lang="fr-FR" dirty="0" err="1"/>
              <a:t>color</a:t>
            </a:r>
            <a:r>
              <a:rPr lang="fr-FR" dirty="0"/>
              <a:t> </a:t>
            </a:r>
            <a:r>
              <a:rPr lang="fr-FR" dirty="0" err="1"/>
              <a:t>space</a:t>
            </a:r>
            <a:r>
              <a:rPr lang="fr-FR" dirty="0"/>
              <a:t> / …, to </a:t>
            </a:r>
            <a:r>
              <a:rPr lang="fr-FR" dirty="0" err="1"/>
              <a:t>improve</a:t>
            </a:r>
            <a:r>
              <a:rPr lang="fr-FR" dirty="0"/>
              <a:t> the </a:t>
            </a:r>
            <a:r>
              <a:rPr lang="fr-FR" dirty="0" err="1"/>
              <a:t>robustness</a:t>
            </a:r>
            <a:r>
              <a:rPr lang="fr-FR" dirty="0"/>
              <a:t> to changes </a:t>
            </a:r>
            <a:r>
              <a:rPr lang="fr-FR" dirty="0" err="1"/>
              <a:t>you</a:t>
            </a:r>
            <a:r>
              <a:rPr lang="fr-FR" dirty="0"/>
              <a:t> </a:t>
            </a:r>
            <a:r>
              <a:rPr lang="fr-FR" dirty="0" err="1"/>
              <a:t>might</a:t>
            </a:r>
            <a:r>
              <a:rPr lang="fr-FR" dirty="0"/>
              <a:t> have </a:t>
            </a:r>
            <a:r>
              <a:rPr lang="fr-FR" dirty="0" err="1"/>
              <a:t>between</a:t>
            </a:r>
            <a:r>
              <a:rPr lang="fr-FR" dirty="0"/>
              <a:t> training and test </a:t>
            </a:r>
            <a:r>
              <a:rPr lang="fr-FR" dirty="0" err="1"/>
              <a:t>examples</a:t>
            </a:r>
            <a:endParaRPr lang="fr-FR" dirty="0"/>
          </a:p>
          <a:p>
            <a:r>
              <a:rPr lang="fr-FR" dirty="0"/>
              <a:t> </a:t>
            </a:r>
            <a:r>
              <a:rPr lang="fr-FR" dirty="0" err="1"/>
              <a:t>Tradeoff</a:t>
            </a:r>
            <a:r>
              <a:rPr lang="fr-FR" dirty="0"/>
              <a:t> </a:t>
            </a:r>
            <a:r>
              <a:rPr lang="fr-FR" dirty="0" err="1"/>
              <a:t>between</a:t>
            </a:r>
            <a:r>
              <a:rPr lang="fr-FR" dirty="0"/>
              <a:t> computation and memory </a:t>
            </a:r>
            <a:r>
              <a:rPr lang="fr-FR" dirty="0" err="1"/>
              <a:t>changed</a:t>
            </a:r>
            <a:r>
              <a:rPr lang="fr-FR" dirty="0"/>
              <a:t> a lot (250x </a:t>
            </a:r>
            <a:r>
              <a:rPr lang="fr-FR" dirty="0" err="1"/>
              <a:t>compute</a:t>
            </a:r>
            <a:r>
              <a:rPr lang="fr-FR" dirty="0"/>
              <a:t> vs 10x mem) : memory </a:t>
            </a:r>
            <a:r>
              <a:rPr lang="fr-FR" dirty="0" err="1"/>
              <a:t>scales</a:t>
            </a:r>
            <a:r>
              <a:rPr lang="fr-FR" dirty="0"/>
              <a:t> with the </a:t>
            </a:r>
            <a:r>
              <a:rPr lang="fr-FR" dirty="0" err="1"/>
              <a:t>amount</a:t>
            </a:r>
            <a:r>
              <a:rPr lang="fr-FR" dirty="0"/>
              <a:t> of </a:t>
            </a:r>
            <a:r>
              <a:rPr lang="fr-FR" dirty="0" err="1"/>
              <a:t>silicon</a:t>
            </a:r>
            <a:r>
              <a:rPr lang="fr-FR" dirty="0"/>
              <a:t>, </a:t>
            </a:r>
            <a:r>
              <a:rPr lang="fr-FR" dirty="0" err="1"/>
              <a:t>compute</a:t>
            </a:r>
            <a:r>
              <a:rPr lang="fr-FR" dirty="0"/>
              <a:t> with the </a:t>
            </a:r>
            <a:r>
              <a:rPr lang="fr-FR" dirty="0" err="1"/>
              <a:t>amount</a:t>
            </a:r>
            <a:r>
              <a:rPr lang="fr-FR" dirty="0"/>
              <a:t> of </a:t>
            </a:r>
            <a:r>
              <a:rPr lang="fr-FR" dirty="0" err="1"/>
              <a:t>compute</a:t>
            </a:r>
            <a:r>
              <a:rPr lang="fr-FR" dirty="0"/>
              <a:t> </a:t>
            </a:r>
            <a:r>
              <a:rPr lang="fr-FR" dirty="0" err="1"/>
              <a:t>units</a:t>
            </a:r>
            <a:endParaRPr lang="fr-FR" dirty="0"/>
          </a:p>
        </p:txBody>
      </p:sp>
      <p:pic>
        <p:nvPicPr>
          <p:cNvPr id="5" name="Image 4">
            <a:extLst>
              <a:ext uri="{FF2B5EF4-FFF2-40B4-BE49-F238E27FC236}">
                <a16:creationId xmlns:a16="http://schemas.microsoft.com/office/drawing/2014/main" id="{85E5855C-A3A0-43FC-A6D2-D404C5077644}"/>
              </a:ext>
            </a:extLst>
          </p:cNvPr>
          <p:cNvPicPr>
            <a:picLocks noChangeAspect="1"/>
          </p:cNvPicPr>
          <p:nvPr/>
        </p:nvPicPr>
        <p:blipFill>
          <a:blip r:embed="rId2"/>
          <a:stretch>
            <a:fillRect/>
          </a:stretch>
        </p:blipFill>
        <p:spPr>
          <a:xfrm>
            <a:off x="240752" y="282694"/>
            <a:ext cx="3765096" cy="2150118"/>
          </a:xfrm>
          <a:prstGeom prst="rect">
            <a:avLst/>
          </a:prstGeom>
        </p:spPr>
      </p:pic>
      <p:pic>
        <p:nvPicPr>
          <p:cNvPr id="7" name="Image 6">
            <a:extLst>
              <a:ext uri="{FF2B5EF4-FFF2-40B4-BE49-F238E27FC236}">
                <a16:creationId xmlns:a16="http://schemas.microsoft.com/office/drawing/2014/main" id="{BE112723-78D6-4F86-9FA2-D4E232CCEABE}"/>
              </a:ext>
            </a:extLst>
          </p:cNvPr>
          <p:cNvPicPr>
            <a:picLocks noChangeAspect="1"/>
          </p:cNvPicPr>
          <p:nvPr/>
        </p:nvPicPr>
        <p:blipFill>
          <a:blip r:embed="rId3"/>
          <a:stretch>
            <a:fillRect/>
          </a:stretch>
        </p:blipFill>
        <p:spPr>
          <a:xfrm>
            <a:off x="4054929" y="282694"/>
            <a:ext cx="3877723" cy="2150118"/>
          </a:xfrm>
          <a:prstGeom prst="rect">
            <a:avLst/>
          </a:prstGeom>
        </p:spPr>
      </p:pic>
      <p:pic>
        <p:nvPicPr>
          <p:cNvPr id="9" name="Image 8">
            <a:extLst>
              <a:ext uri="{FF2B5EF4-FFF2-40B4-BE49-F238E27FC236}">
                <a16:creationId xmlns:a16="http://schemas.microsoft.com/office/drawing/2014/main" id="{E46D5127-CD30-4AA2-973A-19062F3C805B}"/>
              </a:ext>
            </a:extLst>
          </p:cNvPr>
          <p:cNvPicPr>
            <a:picLocks noChangeAspect="1"/>
          </p:cNvPicPr>
          <p:nvPr/>
        </p:nvPicPr>
        <p:blipFill>
          <a:blip r:embed="rId4"/>
          <a:stretch>
            <a:fillRect/>
          </a:stretch>
        </p:blipFill>
        <p:spPr>
          <a:xfrm>
            <a:off x="7981733" y="282695"/>
            <a:ext cx="3747870" cy="2150118"/>
          </a:xfrm>
          <a:prstGeom prst="rect">
            <a:avLst/>
          </a:prstGeom>
        </p:spPr>
      </p:pic>
    </p:spTree>
    <p:extLst>
      <p:ext uri="{BB962C8B-B14F-4D97-AF65-F5344CB8AC3E}">
        <p14:creationId xmlns:p14="http://schemas.microsoft.com/office/powerpoint/2010/main" val="125329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5E5BE86-3A08-46B8-9792-75FD653020CB}"/>
              </a:ext>
            </a:extLst>
          </p:cNvPr>
          <p:cNvSpPr>
            <a:spLocks noGrp="1"/>
          </p:cNvSpPr>
          <p:nvPr>
            <p:ph idx="1"/>
          </p:nvPr>
        </p:nvSpPr>
        <p:spPr>
          <a:xfrm>
            <a:off x="838200" y="3553551"/>
            <a:ext cx="10515600" cy="2623411"/>
          </a:xfrm>
        </p:spPr>
        <p:txBody>
          <a:bodyPr>
            <a:normAutofit fontScale="92500" lnSpcReduction="10000"/>
          </a:bodyPr>
          <a:lstStyle/>
          <a:p>
            <a:r>
              <a:rPr lang="fr-FR" dirty="0" err="1"/>
              <a:t>Intake</a:t>
            </a:r>
            <a:r>
              <a:rPr lang="fr-FR" dirty="0"/>
              <a:t> : </a:t>
            </a:r>
            <a:r>
              <a:rPr lang="fr-FR" dirty="0" err="1"/>
              <a:t>much</a:t>
            </a:r>
            <a:r>
              <a:rPr lang="fr-FR" dirty="0"/>
              <a:t> </a:t>
            </a:r>
            <a:r>
              <a:rPr lang="fr-FR" dirty="0" err="1"/>
              <a:t>larger</a:t>
            </a:r>
            <a:r>
              <a:rPr lang="fr-FR" dirty="0"/>
              <a:t> image </a:t>
            </a:r>
            <a:r>
              <a:rPr lang="fr-FR" dirty="0" err="1"/>
              <a:t>resolution</a:t>
            </a:r>
            <a:r>
              <a:rPr lang="fr-FR" dirty="0"/>
              <a:t>, </a:t>
            </a:r>
            <a:r>
              <a:rPr lang="fr-FR" dirty="0" err="1"/>
              <a:t>many</a:t>
            </a:r>
            <a:r>
              <a:rPr lang="fr-FR" dirty="0"/>
              <a:t> more channels (96), max pool</a:t>
            </a:r>
          </a:p>
          <a:p>
            <a:r>
              <a:rPr lang="fr-FR" dirty="0"/>
              <a:t>Bulk : lot more channels (16x), lot more convolutions </a:t>
            </a:r>
            <a:r>
              <a:rPr lang="fr-FR" dirty="0" err="1"/>
              <a:t>later</a:t>
            </a:r>
            <a:r>
              <a:rPr lang="fr-FR" dirty="0"/>
              <a:t> on =&gt; </a:t>
            </a:r>
            <a:r>
              <a:rPr lang="fr-FR" dirty="0" err="1"/>
              <a:t>much</a:t>
            </a:r>
            <a:r>
              <a:rPr lang="fr-FR" dirty="0"/>
              <a:t> more expressive </a:t>
            </a:r>
            <a:r>
              <a:rPr lang="fr-FR" dirty="0" err="1"/>
              <a:t>degreee</a:t>
            </a:r>
            <a:r>
              <a:rPr lang="fr-FR" dirty="0"/>
              <a:t> of non </a:t>
            </a:r>
            <a:r>
              <a:rPr lang="fr-FR" dirty="0" err="1"/>
              <a:t>linearity</a:t>
            </a:r>
            <a:r>
              <a:rPr lang="fr-FR" dirty="0"/>
              <a:t> =&gt; </a:t>
            </a:r>
            <a:r>
              <a:rPr lang="fr-FR" dirty="0" err="1"/>
              <a:t>allows</a:t>
            </a:r>
            <a:r>
              <a:rPr lang="fr-FR" dirty="0"/>
              <a:t> to </a:t>
            </a:r>
            <a:r>
              <a:rPr lang="fr-FR" dirty="0" err="1"/>
              <a:t>recognize</a:t>
            </a:r>
            <a:r>
              <a:rPr lang="fr-FR" dirty="0"/>
              <a:t> a lot more classes</a:t>
            </a:r>
          </a:p>
          <a:p>
            <a:r>
              <a:rPr lang="fr-FR" dirty="0"/>
              <a:t>Classifier : 4096 </a:t>
            </a:r>
            <a:r>
              <a:rPr lang="fr-FR" dirty="0" err="1"/>
              <a:t>hidden</a:t>
            </a:r>
            <a:r>
              <a:rPr lang="fr-FR" dirty="0"/>
              <a:t> </a:t>
            </a:r>
            <a:r>
              <a:rPr lang="fr-FR" dirty="0" err="1"/>
              <a:t>units</a:t>
            </a:r>
            <a:r>
              <a:rPr lang="fr-FR" dirty="0"/>
              <a:t> </a:t>
            </a:r>
            <a:r>
              <a:rPr lang="fr-FR" dirty="0" err="1"/>
              <a:t>instead</a:t>
            </a:r>
            <a:r>
              <a:rPr lang="fr-FR" dirty="0"/>
              <a:t> of 120, </a:t>
            </a:r>
            <a:r>
              <a:rPr lang="fr-FR" dirty="0" err="1"/>
              <a:t>necessary</a:t>
            </a:r>
            <a:r>
              <a:rPr lang="fr-FR" dirty="0"/>
              <a:t> to have </a:t>
            </a:r>
            <a:r>
              <a:rPr lang="fr-FR" dirty="0" err="1"/>
              <a:t>enough</a:t>
            </a:r>
            <a:r>
              <a:rPr lang="fr-FR" dirty="0"/>
              <a:t> information for 1000 output classes (</a:t>
            </a:r>
            <a:r>
              <a:rPr lang="fr-FR" dirty="0" err="1"/>
              <a:t>need</a:t>
            </a:r>
            <a:r>
              <a:rPr lang="fr-FR" dirty="0"/>
              <a:t> more </a:t>
            </a:r>
            <a:r>
              <a:rPr lang="fr-FR" dirty="0" err="1"/>
              <a:t>than</a:t>
            </a:r>
            <a:r>
              <a:rPr lang="fr-FR" dirty="0"/>
              <a:t> 1000 </a:t>
            </a:r>
            <a:r>
              <a:rPr lang="fr-FR" dirty="0" err="1"/>
              <a:t>features</a:t>
            </a:r>
            <a:r>
              <a:rPr lang="fr-FR" dirty="0"/>
              <a:t> to </a:t>
            </a:r>
            <a:r>
              <a:rPr lang="fr-FR" dirty="0" err="1"/>
              <a:t>describe</a:t>
            </a:r>
            <a:r>
              <a:rPr lang="fr-FR" dirty="0"/>
              <a:t> 1000 classes, </a:t>
            </a:r>
            <a:r>
              <a:rPr lang="fr-FR" dirty="0" err="1"/>
              <a:t>upper</a:t>
            </a:r>
            <a:r>
              <a:rPr lang="fr-FR" dirty="0"/>
              <a:t> </a:t>
            </a:r>
            <a:r>
              <a:rPr lang="fr-FR" dirty="0" err="1"/>
              <a:t>natural</a:t>
            </a:r>
            <a:r>
              <a:rPr lang="fr-FR" dirty="0"/>
              <a:t> </a:t>
            </a:r>
            <a:r>
              <a:rPr lang="fr-FR" dirty="0" err="1"/>
              <a:t>limit</a:t>
            </a:r>
            <a:r>
              <a:rPr lang="fr-FR" dirty="0"/>
              <a:t> = size of the </a:t>
            </a:r>
            <a:r>
              <a:rPr lang="fr-FR" dirty="0" err="1"/>
              <a:t>GPUs</a:t>
            </a:r>
            <a:r>
              <a:rPr lang="fr-FR" dirty="0"/>
              <a:t>)</a:t>
            </a:r>
          </a:p>
        </p:txBody>
      </p:sp>
      <p:pic>
        <p:nvPicPr>
          <p:cNvPr id="5" name="Image 4">
            <a:extLst>
              <a:ext uri="{FF2B5EF4-FFF2-40B4-BE49-F238E27FC236}">
                <a16:creationId xmlns:a16="http://schemas.microsoft.com/office/drawing/2014/main" id="{AC5E115C-FF48-48ED-A5E0-8467900402E3}"/>
              </a:ext>
            </a:extLst>
          </p:cNvPr>
          <p:cNvPicPr>
            <a:picLocks noChangeAspect="1"/>
          </p:cNvPicPr>
          <p:nvPr/>
        </p:nvPicPr>
        <p:blipFill>
          <a:blip r:embed="rId2"/>
          <a:stretch>
            <a:fillRect/>
          </a:stretch>
        </p:blipFill>
        <p:spPr>
          <a:xfrm>
            <a:off x="212102" y="681038"/>
            <a:ext cx="3876675" cy="2013857"/>
          </a:xfrm>
          <a:prstGeom prst="rect">
            <a:avLst/>
          </a:prstGeom>
        </p:spPr>
      </p:pic>
      <p:pic>
        <p:nvPicPr>
          <p:cNvPr id="7" name="Image 6">
            <a:extLst>
              <a:ext uri="{FF2B5EF4-FFF2-40B4-BE49-F238E27FC236}">
                <a16:creationId xmlns:a16="http://schemas.microsoft.com/office/drawing/2014/main" id="{38C11BAE-3384-4813-8C1C-A5E3D3687271}"/>
              </a:ext>
            </a:extLst>
          </p:cNvPr>
          <p:cNvPicPr>
            <a:picLocks noChangeAspect="1"/>
          </p:cNvPicPr>
          <p:nvPr/>
        </p:nvPicPr>
        <p:blipFill>
          <a:blip r:embed="rId3"/>
          <a:stretch>
            <a:fillRect/>
          </a:stretch>
        </p:blipFill>
        <p:spPr>
          <a:xfrm>
            <a:off x="4216429" y="739138"/>
            <a:ext cx="3621371" cy="2013857"/>
          </a:xfrm>
          <a:prstGeom prst="rect">
            <a:avLst/>
          </a:prstGeom>
        </p:spPr>
      </p:pic>
      <p:pic>
        <p:nvPicPr>
          <p:cNvPr id="9" name="Image 8">
            <a:extLst>
              <a:ext uri="{FF2B5EF4-FFF2-40B4-BE49-F238E27FC236}">
                <a16:creationId xmlns:a16="http://schemas.microsoft.com/office/drawing/2014/main" id="{0E94D7C6-6B4C-447B-8B34-21DF20614E6F}"/>
              </a:ext>
            </a:extLst>
          </p:cNvPr>
          <p:cNvPicPr>
            <a:picLocks noChangeAspect="1"/>
          </p:cNvPicPr>
          <p:nvPr/>
        </p:nvPicPr>
        <p:blipFill>
          <a:blip r:embed="rId4"/>
          <a:stretch>
            <a:fillRect/>
          </a:stretch>
        </p:blipFill>
        <p:spPr>
          <a:xfrm>
            <a:off x="7965452" y="758507"/>
            <a:ext cx="3825058" cy="1975121"/>
          </a:xfrm>
          <a:prstGeom prst="rect">
            <a:avLst/>
          </a:prstGeom>
        </p:spPr>
      </p:pic>
    </p:spTree>
    <p:extLst>
      <p:ext uri="{BB962C8B-B14F-4D97-AF65-F5344CB8AC3E}">
        <p14:creationId xmlns:p14="http://schemas.microsoft.com/office/powerpoint/2010/main" val="368274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7DA62F5-F7D1-4126-A31B-48B3F5664398}"/>
              </a:ext>
            </a:extLst>
          </p:cNvPr>
          <p:cNvSpPr>
            <a:spLocks noGrp="1"/>
          </p:cNvSpPr>
          <p:nvPr>
            <p:ph idx="1"/>
          </p:nvPr>
        </p:nvSpPr>
        <p:spPr>
          <a:xfrm>
            <a:off x="838200" y="3407399"/>
            <a:ext cx="10515600" cy="2769564"/>
          </a:xfrm>
        </p:spPr>
        <p:txBody>
          <a:bodyPr>
            <a:normAutofit fontScale="92500" lnSpcReduction="20000"/>
          </a:bodyPr>
          <a:lstStyle/>
          <a:p>
            <a:r>
              <a:rPr lang="fr-FR" dirty="0"/>
              <a:t>Design of networks : not in </a:t>
            </a:r>
            <a:r>
              <a:rPr lang="fr-FR" dirty="0" err="1"/>
              <a:t>terms</a:t>
            </a:r>
            <a:r>
              <a:rPr lang="fr-FR" dirty="0"/>
              <a:t> of </a:t>
            </a:r>
            <a:r>
              <a:rPr lang="fr-FR" dirty="0" err="1"/>
              <a:t>individual</a:t>
            </a:r>
            <a:r>
              <a:rPr lang="fr-FR" dirty="0"/>
              <a:t> </a:t>
            </a:r>
            <a:r>
              <a:rPr lang="fr-FR" dirty="0" err="1"/>
              <a:t>layers</a:t>
            </a:r>
            <a:r>
              <a:rPr lang="fr-FR" dirty="0"/>
              <a:t>, but </a:t>
            </a:r>
            <a:r>
              <a:rPr lang="fr-FR" dirty="0" err="1"/>
              <a:t>designing</a:t>
            </a:r>
            <a:r>
              <a:rPr lang="fr-FR" dirty="0"/>
              <a:t> blocks, and </a:t>
            </a:r>
            <a:r>
              <a:rPr lang="fr-FR" dirty="0" err="1"/>
              <a:t>then</a:t>
            </a:r>
            <a:r>
              <a:rPr lang="fr-FR" dirty="0"/>
              <a:t> </a:t>
            </a:r>
            <a:r>
              <a:rPr lang="fr-FR" dirty="0" err="1"/>
              <a:t>composing</a:t>
            </a:r>
            <a:r>
              <a:rPr lang="fr-FR" dirty="0"/>
              <a:t> the network out of blocks</a:t>
            </a:r>
          </a:p>
          <a:p>
            <a:r>
              <a:rPr lang="fr-FR" dirty="0" err="1"/>
              <a:t>Now</a:t>
            </a:r>
            <a:r>
              <a:rPr lang="fr-FR" dirty="0"/>
              <a:t> the network looks </a:t>
            </a:r>
            <a:r>
              <a:rPr lang="fr-FR" dirty="0" err="1"/>
              <a:t>very</a:t>
            </a:r>
            <a:r>
              <a:rPr lang="fr-FR" dirty="0"/>
              <a:t> clean as a simple for </a:t>
            </a:r>
            <a:r>
              <a:rPr lang="fr-FR" dirty="0" err="1"/>
              <a:t>loop</a:t>
            </a:r>
            <a:r>
              <a:rPr lang="fr-FR" dirty="0"/>
              <a:t> </a:t>
            </a:r>
            <a:r>
              <a:rPr lang="fr-FR" dirty="0" err="1"/>
              <a:t>configured</a:t>
            </a:r>
            <a:r>
              <a:rPr lang="fr-FR" dirty="0"/>
              <a:t> by a </a:t>
            </a:r>
            <a:r>
              <a:rPr lang="fr-FR" dirty="0" err="1"/>
              <a:t>list</a:t>
            </a:r>
            <a:r>
              <a:rPr lang="fr-FR" dirty="0"/>
              <a:t> of </a:t>
            </a:r>
            <a:r>
              <a:rPr lang="fr-FR" dirty="0" err="1"/>
              <a:t>parameters</a:t>
            </a:r>
            <a:endParaRPr lang="fr-FR" dirty="0"/>
          </a:p>
          <a:p>
            <a:r>
              <a:rPr lang="fr-FR" dirty="0"/>
              <a:t>VGG block : </a:t>
            </a:r>
            <a:r>
              <a:rPr lang="fr-FR" dirty="0" err="1"/>
              <a:t>num_convs</a:t>
            </a:r>
            <a:r>
              <a:rPr lang="fr-FR" dirty="0"/>
              <a:t> x 3x3 </a:t>
            </a:r>
            <a:r>
              <a:rPr lang="fr-FR" dirty="0" err="1"/>
              <a:t>conv</a:t>
            </a:r>
            <a:r>
              <a:rPr lang="fr-FR" dirty="0"/>
              <a:t>, </a:t>
            </a:r>
            <a:r>
              <a:rPr lang="fr-FR" dirty="0" err="1"/>
              <a:t>then</a:t>
            </a:r>
            <a:r>
              <a:rPr lang="fr-FR" dirty="0"/>
              <a:t> max pool stride=2</a:t>
            </a:r>
          </a:p>
          <a:p>
            <a:r>
              <a:rPr lang="fr-FR" dirty="0"/>
              <a:t>VGG network : blocks </a:t>
            </a:r>
            <a:r>
              <a:rPr lang="fr-FR" dirty="0" err="1"/>
              <a:t>then</a:t>
            </a:r>
            <a:r>
              <a:rPr lang="fr-FR" dirty="0"/>
              <a:t> 3 dense </a:t>
            </a:r>
            <a:r>
              <a:rPr lang="fr-FR" dirty="0" err="1"/>
              <a:t>layers</a:t>
            </a:r>
            <a:endParaRPr lang="fr-FR" dirty="0"/>
          </a:p>
          <a:p>
            <a:r>
              <a:rPr lang="fr-FR" dirty="0"/>
              <a:t>VGG-11 : (1,64) (1,128) (2,256) (2,512), (2,512) =&gt; Dense(4096)</a:t>
            </a:r>
          </a:p>
          <a:p>
            <a:endParaRPr lang="fr-FR" dirty="0"/>
          </a:p>
        </p:txBody>
      </p:sp>
      <p:pic>
        <p:nvPicPr>
          <p:cNvPr id="5" name="Image 4">
            <a:extLst>
              <a:ext uri="{FF2B5EF4-FFF2-40B4-BE49-F238E27FC236}">
                <a16:creationId xmlns:a16="http://schemas.microsoft.com/office/drawing/2014/main" id="{713EC912-5C84-4C52-96DB-58AE792AFCE9}"/>
              </a:ext>
            </a:extLst>
          </p:cNvPr>
          <p:cNvPicPr>
            <a:picLocks noChangeAspect="1"/>
          </p:cNvPicPr>
          <p:nvPr/>
        </p:nvPicPr>
        <p:blipFill>
          <a:blip r:embed="rId2"/>
          <a:stretch>
            <a:fillRect/>
          </a:stretch>
        </p:blipFill>
        <p:spPr>
          <a:xfrm>
            <a:off x="137658" y="305906"/>
            <a:ext cx="4256855" cy="2300288"/>
          </a:xfrm>
          <a:prstGeom prst="rect">
            <a:avLst/>
          </a:prstGeom>
        </p:spPr>
      </p:pic>
      <p:pic>
        <p:nvPicPr>
          <p:cNvPr id="7" name="Image 6">
            <a:extLst>
              <a:ext uri="{FF2B5EF4-FFF2-40B4-BE49-F238E27FC236}">
                <a16:creationId xmlns:a16="http://schemas.microsoft.com/office/drawing/2014/main" id="{5D4BDDB7-36D0-49C9-BBE6-0F857B320AD8}"/>
              </a:ext>
            </a:extLst>
          </p:cNvPr>
          <p:cNvPicPr>
            <a:picLocks noChangeAspect="1"/>
          </p:cNvPicPr>
          <p:nvPr/>
        </p:nvPicPr>
        <p:blipFill>
          <a:blip r:embed="rId3"/>
          <a:stretch>
            <a:fillRect/>
          </a:stretch>
        </p:blipFill>
        <p:spPr>
          <a:xfrm>
            <a:off x="4394513" y="305906"/>
            <a:ext cx="3004145" cy="2769564"/>
          </a:xfrm>
          <a:prstGeom prst="rect">
            <a:avLst/>
          </a:prstGeom>
        </p:spPr>
      </p:pic>
      <p:pic>
        <p:nvPicPr>
          <p:cNvPr id="9" name="Image 8">
            <a:extLst>
              <a:ext uri="{FF2B5EF4-FFF2-40B4-BE49-F238E27FC236}">
                <a16:creationId xmlns:a16="http://schemas.microsoft.com/office/drawing/2014/main" id="{9FD38FF8-90F3-4105-B10D-0D691A1B7207}"/>
              </a:ext>
            </a:extLst>
          </p:cNvPr>
          <p:cNvPicPr>
            <a:picLocks noChangeAspect="1"/>
          </p:cNvPicPr>
          <p:nvPr/>
        </p:nvPicPr>
        <p:blipFill>
          <a:blip r:embed="rId4"/>
          <a:stretch>
            <a:fillRect/>
          </a:stretch>
        </p:blipFill>
        <p:spPr>
          <a:xfrm>
            <a:off x="7398658" y="305906"/>
            <a:ext cx="4609787" cy="2542930"/>
          </a:xfrm>
          <a:prstGeom prst="rect">
            <a:avLst/>
          </a:prstGeom>
        </p:spPr>
      </p:pic>
    </p:spTree>
    <p:extLst>
      <p:ext uri="{BB962C8B-B14F-4D97-AF65-F5344CB8AC3E}">
        <p14:creationId xmlns:p14="http://schemas.microsoft.com/office/powerpoint/2010/main" val="282736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227BF0C-B076-41EB-9102-2A34019A0E69}"/>
              </a:ext>
            </a:extLst>
          </p:cNvPr>
          <p:cNvSpPr>
            <a:spLocks noGrp="1"/>
          </p:cNvSpPr>
          <p:nvPr>
            <p:ph idx="1"/>
          </p:nvPr>
        </p:nvSpPr>
        <p:spPr>
          <a:xfrm>
            <a:off x="838200" y="3086099"/>
            <a:ext cx="10515600" cy="3289073"/>
          </a:xfrm>
        </p:spPr>
        <p:txBody>
          <a:bodyPr>
            <a:normAutofit fontScale="92500" lnSpcReduction="10000"/>
          </a:bodyPr>
          <a:lstStyle/>
          <a:p>
            <a:r>
              <a:rPr lang="fr-FR" dirty="0" err="1"/>
              <a:t>Problem</a:t>
            </a:r>
            <a:r>
              <a:rPr lang="fr-FR" dirty="0"/>
              <a:t> : the last dense </a:t>
            </a:r>
            <a:r>
              <a:rPr lang="fr-FR" dirty="0" err="1"/>
              <a:t>layers</a:t>
            </a:r>
            <a:r>
              <a:rPr lang="fr-FR" dirty="0"/>
              <a:t> consume </a:t>
            </a:r>
            <a:r>
              <a:rPr lang="fr-FR" dirty="0" err="1"/>
              <a:t>too</a:t>
            </a:r>
            <a:r>
              <a:rPr lang="fr-FR" dirty="0"/>
              <a:t> </a:t>
            </a:r>
            <a:r>
              <a:rPr lang="fr-FR" dirty="0" err="1"/>
              <a:t>much</a:t>
            </a:r>
            <a:r>
              <a:rPr lang="fr-FR" dirty="0"/>
              <a:t> memory, ex VGG = 102 Million </a:t>
            </a:r>
            <a:r>
              <a:rPr lang="fr-FR" dirty="0" err="1"/>
              <a:t>parameters</a:t>
            </a:r>
            <a:r>
              <a:rPr lang="fr-FR" dirty="0"/>
              <a:t> in the first dense layer !! </a:t>
            </a:r>
          </a:p>
          <a:p>
            <a:r>
              <a:rPr lang="fr-FR" dirty="0"/>
              <a:t>Networks in networks : </a:t>
            </a:r>
            <a:r>
              <a:rPr lang="fr-FR" dirty="0" err="1"/>
              <a:t>convenient</a:t>
            </a:r>
            <a:r>
              <a:rPr lang="fr-FR" dirty="0"/>
              <a:t> </a:t>
            </a:r>
            <a:r>
              <a:rPr lang="fr-FR" dirty="0" err="1"/>
              <a:t>strategy</a:t>
            </a:r>
            <a:r>
              <a:rPr lang="fr-FR" dirty="0"/>
              <a:t> to </a:t>
            </a:r>
            <a:r>
              <a:rPr lang="fr-FR" dirty="0" err="1"/>
              <a:t>make</a:t>
            </a:r>
            <a:r>
              <a:rPr lang="fr-FR" dirty="0"/>
              <a:t> the networks </a:t>
            </a:r>
            <a:r>
              <a:rPr lang="fr-FR" dirty="0" err="1"/>
              <a:t>smaller</a:t>
            </a:r>
            <a:r>
              <a:rPr lang="fr-FR" dirty="0"/>
              <a:t> = </a:t>
            </a:r>
            <a:r>
              <a:rPr lang="fr-FR" dirty="0" err="1"/>
              <a:t>multilayer</a:t>
            </a:r>
            <a:r>
              <a:rPr lang="fr-FR" dirty="0"/>
              <a:t> perceptron </a:t>
            </a:r>
            <a:r>
              <a:rPr lang="fr-FR" dirty="0" err="1"/>
              <a:t>inserted</a:t>
            </a:r>
            <a:r>
              <a:rPr lang="fr-FR" dirty="0"/>
              <a:t> as </a:t>
            </a:r>
            <a:r>
              <a:rPr lang="fr-FR" dirty="0" err="1"/>
              <a:t>intermediate</a:t>
            </a:r>
            <a:r>
              <a:rPr lang="fr-FR" dirty="0"/>
              <a:t> </a:t>
            </a:r>
            <a:r>
              <a:rPr lang="fr-FR" dirty="0" err="1"/>
              <a:t>layers</a:t>
            </a:r>
            <a:r>
              <a:rPr lang="fr-FR" dirty="0"/>
              <a:t> in the </a:t>
            </a:r>
            <a:r>
              <a:rPr lang="fr-FR" dirty="0" err="1"/>
              <a:t>convolutional</a:t>
            </a:r>
            <a:r>
              <a:rPr lang="fr-FR" dirty="0"/>
              <a:t> network</a:t>
            </a:r>
          </a:p>
          <a:p>
            <a:r>
              <a:rPr lang="fr-FR" dirty="0"/>
              <a:t>The goal </a:t>
            </a:r>
            <a:r>
              <a:rPr lang="fr-FR" dirty="0" err="1"/>
              <a:t>is</a:t>
            </a:r>
            <a:r>
              <a:rPr lang="fr-FR" dirty="0"/>
              <a:t> to get </a:t>
            </a:r>
            <a:r>
              <a:rPr lang="fr-FR" dirty="0" err="1"/>
              <a:t>rid</a:t>
            </a:r>
            <a:r>
              <a:rPr lang="fr-FR" dirty="0"/>
              <a:t> of dense </a:t>
            </a:r>
            <a:r>
              <a:rPr lang="fr-FR" dirty="0" err="1"/>
              <a:t>layers</a:t>
            </a:r>
            <a:r>
              <a:rPr lang="fr-FR" dirty="0"/>
              <a:t> at the end of the network</a:t>
            </a:r>
          </a:p>
          <a:p>
            <a:r>
              <a:rPr lang="fr-FR" dirty="0"/>
              <a:t>Solution </a:t>
            </a:r>
            <a:r>
              <a:rPr lang="fr-FR" dirty="0" err="1"/>
              <a:t>is</a:t>
            </a:r>
            <a:r>
              <a:rPr lang="fr-FR" dirty="0"/>
              <a:t> to insert 2 </a:t>
            </a:r>
            <a:r>
              <a:rPr lang="fr-FR" dirty="0" err="1"/>
              <a:t>layers</a:t>
            </a:r>
            <a:r>
              <a:rPr lang="fr-FR" dirty="0"/>
              <a:t> 1x1 convolutions </a:t>
            </a:r>
            <a:r>
              <a:rPr lang="fr-FR" dirty="0" err="1"/>
              <a:t>inside</a:t>
            </a:r>
            <a:r>
              <a:rPr lang="fr-FR" dirty="0"/>
              <a:t> the network, </a:t>
            </a:r>
            <a:r>
              <a:rPr lang="fr-FR" dirty="0" err="1"/>
              <a:t>equivalent</a:t>
            </a:r>
            <a:r>
              <a:rPr lang="fr-FR" dirty="0"/>
              <a:t> to a 2 </a:t>
            </a:r>
            <a:r>
              <a:rPr lang="fr-FR" dirty="0" err="1"/>
              <a:t>layers</a:t>
            </a:r>
            <a:r>
              <a:rPr lang="fr-FR" dirty="0"/>
              <a:t> perceptron on the </a:t>
            </a:r>
            <a:r>
              <a:rPr lang="fr-FR" dirty="0" err="1"/>
              <a:t>features</a:t>
            </a:r>
            <a:r>
              <a:rPr lang="fr-FR" dirty="0"/>
              <a:t> pixel by pixel</a:t>
            </a:r>
          </a:p>
        </p:txBody>
      </p:sp>
      <p:pic>
        <p:nvPicPr>
          <p:cNvPr id="7" name="Image 6">
            <a:extLst>
              <a:ext uri="{FF2B5EF4-FFF2-40B4-BE49-F238E27FC236}">
                <a16:creationId xmlns:a16="http://schemas.microsoft.com/office/drawing/2014/main" id="{70A92D82-1E5F-4ED7-B7CE-E5487AA1E037}"/>
              </a:ext>
            </a:extLst>
          </p:cNvPr>
          <p:cNvPicPr>
            <a:picLocks noChangeAspect="1"/>
          </p:cNvPicPr>
          <p:nvPr/>
        </p:nvPicPr>
        <p:blipFill>
          <a:blip r:embed="rId2"/>
          <a:stretch>
            <a:fillRect/>
          </a:stretch>
        </p:blipFill>
        <p:spPr>
          <a:xfrm>
            <a:off x="195593" y="388939"/>
            <a:ext cx="3887721" cy="1946047"/>
          </a:xfrm>
          <a:prstGeom prst="rect">
            <a:avLst/>
          </a:prstGeom>
        </p:spPr>
      </p:pic>
      <p:pic>
        <p:nvPicPr>
          <p:cNvPr id="9" name="Image 8">
            <a:extLst>
              <a:ext uri="{FF2B5EF4-FFF2-40B4-BE49-F238E27FC236}">
                <a16:creationId xmlns:a16="http://schemas.microsoft.com/office/drawing/2014/main" id="{B05CDED4-392F-49EC-82BA-F314E62A2FF3}"/>
              </a:ext>
            </a:extLst>
          </p:cNvPr>
          <p:cNvPicPr>
            <a:picLocks noChangeAspect="1"/>
          </p:cNvPicPr>
          <p:nvPr/>
        </p:nvPicPr>
        <p:blipFill>
          <a:blip r:embed="rId3"/>
          <a:stretch>
            <a:fillRect/>
          </a:stretch>
        </p:blipFill>
        <p:spPr>
          <a:xfrm>
            <a:off x="4250023" y="482828"/>
            <a:ext cx="3691954" cy="1946047"/>
          </a:xfrm>
          <a:prstGeom prst="rect">
            <a:avLst/>
          </a:prstGeom>
        </p:spPr>
      </p:pic>
      <p:pic>
        <p:nvPicPr>
          <p:cNvPr id="11" name="Image 10">
            <a:extLst>
              <a:ext uri="{FF2B5EF4-FFF2-40B4-BE49-F238E27FC236}">
                <a16:creationId xmlns:a16="http://schemas.microsoft.com/office/drawing/2014/main" id="{A91FE02E-5DD5-4B1F-A4B1-53237F420BF7}"/>
              </a:ext>
            </a:extLst>
          </p:cNvPr>
          <p:cNvPicPr>
            <a:picLocks noChangeAspect="1"/>
          </p:cNvPicPr>
          <p:nvPr/>
        </p:nvPicPr>
        <p:blipFill>
          <a:blip r:embed="rId4"/>
          <a:stretch>
            <a:fillRect/>
          </a:stretch>
        </p:blipFill>
        <p:spPr>
          <a:xfrm>
            <a:off x="8108686" y="482828"/>
            <a:ext cx="3617150" cy="1967594"/>
          </a:xfrm>
          <a:prstGeom prst="rect">
            <a:avLst/>
          </a:prstGeom>
        </p:spPr>
      </p:pic>
    </p:spTree>
    <p:extLst>
      <p:ext uri="{BB962C8B-B14F-4D97-AF65-F5344CB8AC3E}">
        <p14:creationId xmlns:p14="http://schemas.microsoft.com/office/powerpoint/2010/main" val="20725070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3638</Words>
  <Application>Microsoft Office PowerPoint</Application>
  <PresentationFormat>Grand écran</PresentationFormat>
  <Paragraphs>254</Paragraphs>
  <Slides>34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34</vt:i4>
      </vt:variant>
    </vt:vector>
  </HeadingPairs>
  <TitlesOfParts>
    <vt:vector size="40" baseType="lpstr">
      <vt:lpstr>Arial</vt:lpstr>
      <vt:lpstr>Calibri</vt:lpstr>
      <vt:lpstr>Calibri Light</vt:lpstr>
      <vt:lpstr>Nunito</vt:lpstr>
      <vt:lpstr>sohne</vt:lpstr>
      <vt:lpstr>Thème Office</vt:lpstr>
      <vt:lpstr>Deep Learning UC Berkeley STAT-157 2019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Deformable Convolutional Networks</vt:lpstr>
      <vt:lpstr>Cross-Stage Partial Networks </vt:lpstr>
      <vt:lpstr>Présentation PowerPoint</vt:lpstr>
      <vt:lpstr>Présentation PowerPoint</vt:lpstr>
      <vt:lpstr>Présentation PowerPoint</vt:lpstr>
      <vt:lpstr>State of the Art object detectors</vt:lpstr>
      <vt:lpstr>PP-YOLO</vt:lpstr>
      <vt:lpstr>PP-YOLO (suite)</vt:lpstr>
      <vt:lpstr>Scaled Yolo v4</vt:lpstr>
      <vt:lpstr>Specific OCR requirements</vt:lpstr>
      <vt:lpstr>Annexes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UC Berkeley STAT-157 2019</dc:title>
  <dc:creator>Laurent Prud'hon</dc:creator>
  <cp:lastModifiedBy>Laurent Prud'hon</cp:lastModifiedBy>
  <cp:revision>1</cp:revision>
  <dcterms:created xsi:type="dcterms:W3CDTF">2021-12-26T11:32:13Z</dcterms:created>
  <dcterms:modified xsi:type="dcterms:W3CDTF">2021-12-26T11:33:08Z</dcterms:modified>
</cp:coreProperties>
</file>